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54"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87083" autoAdjust="0"/>
  </p:normalViewPr>
  <p:slideViewPr>
    <p:cSldViewPr snapToGrid="0">
      <p:cViewPr varScale="1">
        <p:scale>
          <a:sx n="66" d="100"/>
          <a:sy n="66" d="100"/>
        </p:scale>
        <p:origin x="90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40CD12-87DC-44D3-A19B-1DD4032A36EF}" type="datetimeFigureOut">
              <a:rPr lang="en-US" smtClean="0"/>
              <a:t>6/13/2020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7F1122-7921-4BD4-AD03-2E365984D752}" type="slidenum">
              <a:rPr lang="en-US" smtClean="0"/>
              <a:t>‹#›</a:t>
            </a:fld>
            <a:endParaRPr lang="en-US"/>
          </a:p>
        </p:txBody>
      </p:sp>
    </p:spTree>
    <p:extLst>
      <p:ext uri="{BB962C8B-B14F-4D97-AF65-F5344CB8AC3E}">
        <p14:creationId xmlns:p14="http://schemas.microsoft.com/office/powerpoint/2010/main" val="31339692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Times New Roman" panose="02020603050405020304" pitchFamily="18" charset="0"/>
                <a:cs typeface="Times New Roman" panose="02020603050405020304" pitchFamily="18" charset="0"/>
              </a:rPr>
              <a:t>Medical leaders and financial stakeholders will be attending the meeting to address the issues of concern in the telehealth technology project.  Medical leaders will have the most significant influence on the success factors of the project. The chief medical officer will champion the project, and department leaders will help employees transition to telehealth technology. The reason for their selection is the impact they have on reaching valuable end-users. </a:t>
            </a:r>
            <a:endParaRPr lang="en-US" sz="12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1C7F1122-7921-4BD4-AD03-2E365984D752}" type="slidenum">
              <a:rPr lang="en-US" smtClean="0"/>
              <a:t>2</a:t>
            </a:fld>
            <a:endParaRPr lang="en-US"/>
          </a:p>
        </p:txBody>
      </p:sp>
    </p:spTree>
    <p:extLst>
      <p:ext uri="{BB962C8B-B14F-4D97-AF65-F5344CB8AC3E}">
        <p14:creationId xmlns:p14="http://schemas.microsoft.com/office/powerpoint/2010/main" val="20659836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The meeting will be expected to take place on the 17th of July, 2017. The stakeholders expected to be in attendance include the chief executive officer, chief financial officer, medical leaders, and all the board members involved in the planning process. The agendas to be discussed include the economic effects of the telehealth technology, championing of the project within the healthcare facility departments, and ways of assisting nurses in transitioning to telehealth technology. Also, any matters raised and issues of concern will be discussed within the progress of the meeting.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1C7F1122-7921-4BD4-AD03-2E365984D752}" type="slidenum">
              <a:rPr lang="en-US" smtClean="0"/>
              <a:t>3</a:t>
            </a:fld>
            <a:endParaRPr lang="en-US"/>
          </a:p>
        </p:txBody>
      </p:sp>
    </p:spTree>
    <p:extLst>
      <p:ext uri="{BB962C8B-B14F-4D97-AF65-F5344CB8AC3E}">
        <p14:creationId xmlns:p14="http://schemas.microsoft.com/office/powerpoint/2010/main" val="38809613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Telehealth technology will enhance patient outcomes and organizational effectiveness by ensuring that nurses are provided with new tools for extending quality care. Also, suitable attention will be offered to patients helping reduce costs and improve access to healthcare facilities. Additionally, monitoring patients will be made more accessible, and patients will be able to connect with nurses from any location. Moreover, patient stress will be reduced and the psychological and financial burdens thus improving the level of quality care. Furthermore, nurses will attend to many patients in a short period.</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1C7F1122-7921-4BD4-AD03-2E365984D752}" type="slidenum">
              <a:rPr lang="en-US" smtClean="0"/>
              <a:t>4</a:t>
            </a:fld>
            <a:endParaRPr lang="en-US"/>
          </a:p>
        </p:txBody>
      </p:sp>
    </p:spTree>
    <p:extLst>
      <p:ext uri="{BB962C8B-B14F-4D97-AF65-F5344CB8AC3E}">
        <p14:creationId xmlns:p14="http://schemas.microsoft.com/office/powerpoint/2010/main" val="14948130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The evaluation measures for evaluation of the telehealth technology will involve access to care for patients in remote locations and the provision of feasibility services. The evaluation process will also include the financial impacts of the project and effectiveness and friendliness to patients, care team members, insurance providers, and the community. Moreover, the evaluation will be based on the type of technology adopted, the kind of care provided, and socioeconomic and environmental settings that influence acceptance and effectiveness.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1C7F1122-7921-4BD4-AD03-2E365984D752}" type="slidenum">
              <a:rPr lang="en-US" smtClean="0"/>
              <a:t>5</a:t>
            </a:fld>
            <a:endParaRPr lang="en-US"/>
          </a:p>
        </p:txBody>
      </p:sp>
    </p:spTree>
    <p:extLst>
      <p:ext uri="{BB962C8B-B14F-4D97-AF65-F5344CB8AC3E}">
        <p14:creationId xmlns:p14="http://schemas.microsoft.com/office/powerpoint/2010/main" val="12453624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The privacy and confidentiality concerns involve encryption of identifiable health information by authorized persons only, and use of information collected from the in-person environment for telehealth delivery. It also includes privacy and security during storage, sharing, and collection of patient information. It also includes compulsory forwarding of medical records to the relevant healthcare providers and restrictions on the use of the information without the patient's consent. Moreover, it involves informing patients on the potential security and privacy risk for confidentiality and restricting disclosure of patient data in websites and in-patient examination requirements.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1C7F1122-7921-4BD4-AD03-2E365984D752}" type="slidenum">
              <a:rPr lang="en-US" smtClean="0"/>
              <a:t>6</a:t>
            </a:fld>
            <a:endParaRPr lang="en-US"/>
          </a:p>
        </p:txBody>
      </p:sp>
    </p:spTree>
    <p:extLst>
      <p:ext uri="{BB962C8B-B14F-4D97-AF65-F5344CB8AC3E}">
        <p14:creationId xmlns:p14="http://schemas.microsoft.com/office/powerpoint/2010/main" val="6759892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The responsibilities of staff in the implementation of the action plan for telehealth technology include improving service approach for faster social mechanisms associated with normalizing the technology. It also includes employing the technology in routine services for effectiveness and patriating in training before using the technology to interact with patients. It also involves the identification of gaps and opportunities for improvement and analyzing the outcomes as wells as integrating the technology with electronic medical records for efficiency and data understanding. Moreover, staff must develop an implementation plan depending on the healthcare facility size and objectives of the technology.</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1C7F1122-7921-4BD4-AD03-2E365984D752}" type="slidenum">
              <a:rPr lang="en-US" smtClean="0"/>
              <a:t>7</a:t>
            </a:fld>
            <a:endParaRPr lang="en-US"/>
          </a:p>
        </p:txBody>
      </p:sp>
    </p:spTree>
    <p:extLst>
      <p:ext uri="{BB962C8B-B14F-4D97-AF65-F5344CB8AC3E}">
        <p14:creationId xmlns:p14="http://schemas.microsoft.com/office/powerpoint/2010/main" val="31531410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For the action plan to be implemented, various resources are needed. The resources include providing financial support, information systems, and a description of the mission and vision of both the community and healthcare facility before implementing the action plan. Other resources include coordination and networking among the stakeholders and end-users of the technology and involvement of the relevant parties in the planning process. Additionally, strategies must be developed on the implementation of the objectives and mission of telehealth technology.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1C7F1122-7921-4BD4-AD03-2E365984D752}" type="slidenum">
              <a:rPr lang="en-US" smtClean="0"/>
              <a:t>8</a:t>
            </a:fld>
            <a:endParaRPr lang="en-US"/>
          </a:p>
        </p:txBody>
      </p:sp>
    </p:spTree>
    <p:extLst>
      <p:ext uri="{BB962C8B-B14F-4D97-AF65-F5344CB8AC3E}">
        <p14:creationId xmlns:p14="http://schemas.microsoft.com/office/powerpoint/2010/main" val="7211157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Telehealth technology is associated with various benefits such as improved consumer-based care, patient engagement in distance monitoring, expansion of care to reach more patients, and advancement in clinical workflow, resulting in practice efficiency. Telehealth technology will also result in the improvement of the quality of healthcare in remote settings and increased practice revenue due to the less amount of time spend for the patient and health providers.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1C7F1122-7921-4BD4-AD03-2E365984D752}" type="slidenum">
              <a:rPr lang="en-US" smtClean="0"/>
              <a:t>9</a:t>
            </a:fld>
            <a:endParaRPr lang="en-US"/>
          </a:p>
        </p:txBody>
      </p:sp>
    </p:spTree>
    <p:extLst>
      <p:ext uri="{BB962C8B-B14F-4D97-AF65-F5344CB8AC3E}">
        <p14:creationId xmlns:p14="http://schemas.microsoft.com/office/powerpoint/2010/main" val="506539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The first step in telehealth implementation involves the market assessment of the organization's capabilities and the analysis of community needs. The next step consists of conducting self-assessment within the organization to identify strengths and comply with the community's requirements. The third step involves aligning the objectives of telemedicine with the healthcare facility mission. The fourth step includes the development of an implementation strategy, followed by the attainment of administrative support to acquire resources and emphasize the significance of telehealth technology to patients. The last step involves training the healthcare providers, integrating the technology with other systems, and analyzing the outcomes.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1C7F1122-7921-4BD4-AD03-2E365984D752}" type="slidenum">
              <a:rPr lang="en-US" smtClean="0"/>
              <a:t>10</a:t>
            </a:fld>
            <a:endParaRPr lang="en-US"/>
          </a:p>
        </p:txBody>
      </p:sp>
    </p:spTree>
    <p:extLst>
      <p:ext uri="{BB962C8B-B14F-4D97-AF65-F5344CB8AC3E}">
        <p14:creationId xmlns:p14="http://schemas.microsoft.com/office/powerpoint/2010/main" val="32737285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The healthcare facility must be prepared for change and potential resistance during the implementation of the new technology. The solution includes developing strategies to deal with telehealth equipment limitations through proper financing, creating awareness, and engaging more staff members in the planning process.  Also, better ways should be developed to assist in assessing the suitability of telemedicine to patients. Additionally, the efficiency of resources to support service delivery should be improved. Moreover, concerns of increased workload need to be addressed and issued associated with patient care and work roles. Lastly, there should be practical training of staff members on how to use the technology.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1C7F1122-7921-4BD4-AD03-2E365984D752}" type="slidenum">
              <a:rPr lang="en-US" smtClean="0"/>
              <a:t>11</a:t>
            </a:fld>
            <a:endParaRPr lang="en-US"/>
          </a:p>
        </p:txBody>
      </p:sp>
    </p:spTree>
    <p:extLst>
      <p:ext uri="{BB962C8B-B14F-4D97-AF65-F5344CB8AC3E}">
        <p14:creationId xmlns:p14="http://schemas.microsoft.com/office/powerpoint/2010/main" val="3422147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C9386D50-2714-443D-BAE5-F59B02AF9471}" type="datetimeFigureOut">
              <a:rPr lang="en-US" smtClean="0"/>
              <a:t>6/13/2020</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14FE7A04-BF18-4EAA-BE3F-2C8139ABB965}" type="slidenum">
              <a:rPr lang="en-US" smtClean="0"/>
              <a:t>‹#›</a:t>
            </a:fld>
            <a:endParaRPr lang="en-US"/>
          </a:p>
        </p:txBody>
      </p:sp>
    </p:spTree>
    <p:extLst>
      <p:ext uri="{BB962C8B-B14F-4D97-AF65-F5344CB8AC3E}">
        <p14:creationId xmlns:p14="http://schemas.microsoft.com/office/powerpoint/2010/main" val="18664463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386D50-2714-443D-BAE5-F59B02AF9471}" type="datetimeFigureOut">
              <a:rPr lang="en-US" smtClean="0"/>
              <a:t>6/13/2020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FE7A04-BF18-4EAA-BE3F-2C8139ABB965}" type="slidenum">
              <a:rPr lang="en-US" smtClean="0"/>
              <a:t>‹#›</a:t>
            </a:fld>
            <a:endParaRPr lang="en-US"/>
          </a:p>
        </p:txBody>
      </p:sp>
    </p:spTree>
    <p:extLst>
      <p:ext uri="{BB962C8B-B14F-4D97-AF65-F5344CB8AC3E}">
        <p14:creationId xmlns:p14="http://schemas.microsoft.com/office/powerpoint/2010/main" val="25829627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386D50-2714-443D-BAE5-F59B02AF9471}" type="datetimeFigureOut">
              <a:rPr lang="en-US" smtClean="0"/>
              <a:t>6/13/2020</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14FE7A04-BF18-4EAA-BE3F-2C8139ABB965}" type="slidenum">
              <a:rPr lang="en-US" smtClean="0"/>
              <a:t>‹#›</a:t>
            </a:fld>
            <a:endParaRPr lang="en-US"/>
          </a:p>
        </p:txBody>
      </p:sp>
    </p:spTree>
    <p:extLst>
      <p:ext uri="{BB962C8B-B14F-4D97-AF65-F5344CB8AC3E}">
        <p14:creationId xmlns:p14="http://schemas.microsoft.com/office/powerpoint/2010/main" val="32532757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9386D50-2714-443D-BAE5-F59B02AF9471}" type="datetimeFigureOut">
              <a:rPr lang="en-US" smtClean="0"/>
              <a:t>6/13/2020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FE7A04-BF18-4EAA-BE3F-2C8139ABB965}" type="slidenum">
              <a:rPr lang="en-US" smtClean="0"/>
              <a:t>‹#›</a:t>
            </a:fld>
            <a:endParaRPr lang="en-US"/>
          </a:p>
        </p:txBody>
      </p:sp>
    </p:spTree>
    <p:extLst>
      <p:ext uri="{BB962C8B-B14F-4D97-AF65-F5344CB8AC3E}">
        <p14:creationId xmlns:p14="http://schemas.microsoft.com/office/powerpoint/2010/main" val="32466992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9386D50-2714-443D-BAE5-F59B02AF9471}" type="datetimeFigureOut">
              <a:rPr lang="en-US" smtClean="0"/>
              <a:t>6/13/2020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4FE7A04-BF18-4EAA-BE3F-2C8139ABB965}" type="slidenum">
              <a:rPr lang="en-US" smtClean="0"/>
              <a:t>‹#›</a:t>
            </a:fld>
            <a:endParaRPr lang="en-US"/>
          </a:p>
        </p:txBody>
      </p:sp>
    </p:spTree>
    <p:extLst>
      <p:ext uri="{BB962C8B-B14F-4D97-AF65-F5344CB8AC3E}">
        <p14:creationId xmlns:p14="http://schemas.microsoft.com/office/powerpoint/2010/main" val="36259596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9386D50-2714-443D-BAE5-F59B02AF9471}" type="datetimeFigureOut">
              <a:rPr lang="en-US" smtClean="0"/>
              <a:t>6/13/2020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4FE7A04-BF18-4EAA-BE3F-2C8139ABB965}" type="slidenum">
              <a:rPr lang="en-US" smtClean="0"/>
              <a:t>‹#›</a:t>
            </a:fld>
            <a:endParaRPr lang="en-US"/>
          </a:p>
        </p:txBody>
      </p:sp>
    </p:spTree>
    <p:extLst>
      <p:ext uri="{BB962C8B-B14F-4D97-AF65-F5344CB8AC3E}">
        <p14:creationId xmlns:p14="http://schemas.microsoft.com/office/powerpoint/2010/main" val="32773213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386D50-2714-443D-BAE5-F59B02AF9471}" type="datetimeFigureOut">
              <a:rPr lang="en-US" smtClean="0"/>
              <a:t>6/13/2020</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14FE7A04-BF18-4EAA-BE3F-2C8139ABB965}" type="slidenum">
              <a:rPr lang="en-US" smtClean="0"/>
              <a:t>‹#›</a:t>
            </a:fld>
            <a:endParaRPr lang="en-US"/>
          </a:p>
        </p:txBody>
      </p:sp>
    </p:spTree>
    <p:extLst>
      <p:ext uri="{BB962C8B-B14F-4D97-AF65-F5344CB8AC3E}">
        <p14:creationId xmlns:p14="http://schemas.microsoft.com/office/powerpoint/2010/main" val="10735845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386D50-2714-443D-BAE5-F59B02AF9471}" type="datetimeFigureOut">
              <a:rPr lang="en-US" smtClean="0"/>
              <a:t>6/13/2020</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14FE7A04-BF18-4EAA-BE3F-2C8139ABB965}" type="slidenum">
              <a:rPr lang="en-US" smtClean="0"/>
              <a:t>‹#›</a:t>
            </a:fld>
            <a:endParaRPr lang="en-US"/>
          </a:p>
        </p:txBody>
      </p:sp>
    </p:spTree>
    <p:extLst>
      <p:ext uri="{BB962C8B-B14F-4D97-AF65-F5344CB8AC3E}">
        <p14:creationId xmlns:p14="http://schemas.microsoft.com/office/powerpoint/2010/main" val="4437534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386D50-2714-443D-BAE5-F59B02AF9471}" type="datetimeFigureOut">
              <a:rPr lang="en-US" smtClean="0"/>
              <a:t>6/13/2020</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14FE7A04-BF18-4EAA-BE3F-2C8139ABB965}" type="slidenum">
              <a:rPr lang="en-US" smtClean="0"/>
              <a:t>‹#›</a:t>
            </a:fld>
            <a:endParaRPr lang="en-US"/>
          </a:p>
        </p:txBody>
      </p:sp>
    </p:spTree>
    <p:extLst>
      <p:ext uri="{BB962C8B-B14F-4D97-AF65-F5344CB8AC3E}">
        <p14:creationId xmlns:p14="http://schemas.microsoft.com/office/powerpoint/2010/main" val="24431509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386D50-2714-443D-BAE5-F59B02AF9471}" type="datetimeFigureOut">
              <a:rPr lang="en-US" smtClean="0"/>
              <a:t>6/13/2020</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14FE7A04-BF18-4EAA-BE3F-2C8139ABB965}" type="slidenum">
              <a:rPr lang="en-US" smtClean="0"/>
              <a:t>‹#›</a:t>
            </a:fld>
            <a:endParaRPr lang="en-US"/>
          </a:p>
        </p:txBody>
      </p:sp>
    </p:spTree>
    <p:extLst>
      <p:ext uri="{BB962C8B-B14F-4D97-AF65-F5344CB8AC3E}">
        <p14:creationId xmlns:p14="http://schemas.microsoft.com/office/powerpoint/2010/main" val="434193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386D50-2714-443D-BAE5-F59B02AF9471}" type="datetimeFigureOut">
              <a:rPr lang="en-US" smtClean="0"/>
              <a:t>6/13/2020</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14FE7A04-BF18-4EAA-BE3F-2C8139ABB965}" type="slidenum">
              <a:rPr lang="en-US" smtClean="0"/>
              <a:t>‹#›</a:t>
            </a:fld>
            <a:endParaRPr lang="en-US"/>
          </a:p>
        </p:txBody>
      </p:sp>
    </p:spTree>
    <p:extLst>
      <p:ext uri="{BB962C8B-B14F-4D97-AF65-F5344CB8AC3E}">
        <p14:creationId xmlns:p14="http://schemas.microsoft.com/office/powerpoint/2010/main" val="29519258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386D50-2714-443D-BAE5-F59B02AF9471}" type="datetimeFigureOut">
              <a:rPr lang="en-US" smtClean="0"/>
              <a:t>6/13/2020</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14FE7A04-BF18-4EAA-BE3F-2C8139ABB965}" type="slidenum">
              <a:rPr lang="en-US" smtClean="0"/>
              <a:t>‹#›</a:t>
            </a:fld>
            <a:endParaRPr lang="en-US"/>
          </a:p>
        </p:txBody>
      </p:sp>
    </p:spTree>
    <p:extLst>
      <p:ext uri="{BB962C8B-B14F-4D97-AF65-F5344CB8AC3E}">
        <p14:creationId xmlns:p14="http://schemas.microsoft.com/office/powerpoint/2010/main" val="9466040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386D50-2714-443D-BAE5-F59B02AF9471}" type="datetimeFigureOut">
              <a:rPr lang="en-US" smtClean="0"/>
              <a:t>6/13/2020</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14FE7A04-BF18-4EAA-BE3F-2C8139ABB965}" type="slidenum">
              <a:rPr lang="en-US" smtClean="0"/>
              <a:t>‹#›</a:t>
            </a:fld>
            <a:endParaRPr lang="en-US"/>
          </a:p>
        </p:txBody>
      </p:sp>
    </p:spTree>
    <p:extLst>
      <p:ext uri="{BB962C8B-B14F-4D97-AF65-F5344CB8AC3E}">
        <p14:creationId xmlns:p14="http://schemas.microsoft.com/office/powerpoint/2010/main" val="12240611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C9386D50-2714-443D-BAE5-F59B02AF9471}" type="datetimeFigureOut">
              <a:rPr lang="en-US" smtClean="0"/>
              <a:t>6/13/2020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4FE7A04-BF18-4EAA-BE3F-2C8139ABB965}" type="slidenum">
              <a:rPr lang="en-US" smtClean="0"/>
              <a:t>‹#›</a:t>
            </a:fld>
            <a:endParaRPr lang="en-US"/>
          </a:p>
        </p:txBody>
      </p:sp>
    </p:spTree>
    <p:extLst>
      <p:ext uri="{BB962C8B-B14F-4D97-AF65-F5344CB8AC3E}">
        <p14:creationId xmlns:p14="http://schemas.microsoft.com/office/powerpoint/2010/main" val="38810078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C9386D50-2714-443D-BAE5-F59B02AF9471}" type="datetimeFigureOut">
              <a:rPr lang="en-US" smtClean="0"/>
              <a:t>6/13/2020</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14FE7A04-BF18-4EAA-BE3F-2C8139ABB965}" type="slidenum">
              <a:rPr lang="en-US" smtClean="0"/>
              <a:t>‹#›</a:t>
            </a:fld>
            <a:endParaRPr lang="en-US"/>
          </a:p>
        </p:txBody>
      </p:sp>
    </p:spTree>
    <p:extLst>
      <p:ext uri="{BB962C8B-B14F-4D97-AF65-F5344CB8AC3E}">
        <p14:creationId xmlns:p14="http://schemas.microsoft.com/office/powerpoint/2010/main" val="27651721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C9386D50-2714-443D-BAE5-F59B02AF9471}" type="datetimeFigureOut">
              <a:rPr lang="en-US" smtClean="0"/>
              <a:t>6/13/2020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FE7A04-BF18-4EAA-BE3F-2C8139ABB965}" type="slidenum">
              <a:rPr lang="en-US" smtClean="0"/>
              <a:t>‹#›</a:t>
            </a:fld>
            <a:endParaRPr lang="en-US"/>
          </a:p>
        </p:txBody>
      </p:sp>
    </p:spTree>
    <p:extLst>
      <p:ext uri="{BB962C8B-B14F-4D97-AF65-F5344CB8AC3E}">
        <p14:creationId xmlns:p14="http://schemas.microsoft.com/office/powerpoint/2010/main" val="41511502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9386D50-2714-443D-BAE5-F59B02AF9471}" type="datetimeFigureOut">
              <a:rPr lang="en-US" smtClean="0"/>
              <a:t>6/13/2020</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14FE7A04-BF18-4EAA-BE3F-2C8139ABB965}" type="slidenum">
              <a:rPr lang="en-US" smtClean="0"/>
              <a:t>‹#›</a:t>
            </a:fld>
            <a:endParaRPr lang="en-US"/>
          </a:p>
        </p:txBody>
      </p:sp>
    </p:spTree>
    <p:extLst>
      <p:ext uri="{BB962C8B-B14F-4D97-AF65-F5344CB8AC3E}">
        <p14:creationId xmlns:p14="http://schemas.microsoft.com/office/powerpoint/2010/main" val="25872804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C9386D50-2714-443D-BAE5-F59B02AF9471}" type="datetimeFigureOut">
              <a:rPr lang="en-US" smtClean="0"/>
              <a:t>6/13/2020</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14FE7A04-BF18-4EAA-BE3F-2C8139ABB965}" type="slidenum">
              <a:rPr lang="en-US" smtClean="0"/>
              <a:t>‹#›</a:t>
            </a:fld>
            <a:endParaRPr lang="en-US"/>
          </a:p>
        </p:txBody>
      </p:sp>
    </p:spTree>
    <p:extLst>
      <p:ext uri="{BB962C8B-B14F-4D97-AF65-F5344CB8AC3E}">
        <p14:creationId xmlns:p14="http://schemas.microsoft.com/office/powerpoint/2010/main" val="4056220258"/>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 id="2147483766" r:id="rId12"/>
    <p:sldLayoutId id="2147483767" r:id="rId13"/>
    <p:sldLayoutId id="2147483768" r:id="rId14"/>
    <p:sldLayoutId id="2147483769" r:id="rId15"/>
    <p:sldLayoutId id="2147483770" r:id="rId16"/>
    <p:sldLayoutId id="2147483771"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2099733"/>
            <a:ext cx="8825658" cy="1427238"/>
          </a:xfrm>
        </p:spPr>
        <p:txBody>
          <a:bodyPr>
            <a:normAutofit/>
          </a:bodyPr>
          <a:lstStyle/>
          <a:p>
            <a:pPr algn="ctr"/>
            <a:r>
              <a:rPr lang="en-US" sz="2000" dirty="0" smtClean="0">
                <a:latin typeface="Times New Roman" panose="02020603050405020304" pitchFamily="18" charset="0"/>
                <a:cs typeface="Times New Roman" panose="02020603050405020304" pitchFamily="18" charset="0"/>
              </a:rPr>
              <a:t>KEY ASPECTS OF A PLAN TO ADOPT TELEHEALTH TECHNOLOGY TO SUPPORT AND ENHACE PATIENT CARE</a:t>
            </a:r>
            <a:br>
              <a:rPr lang="en-US" sz="2000" dirty="0" smtClean="0">
                <a:latin typeface="Times New Roman" panose="02020603050405020304" pitchFamily="18" charset="0"/>
                <a:cs typeface="Times New Roman" panose="02020603050405020304" pitchFamily="18" charset="0"/>
              </a:rPr>
            </a:br>
            <a:endParaRPr lang="en-US" sz="20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154955" y="3526971"/>
            <a:ext cx="8825658" cy="2111829"/>
          </a:xfrm>
        </p:spPr>
        <p:txBody>
          <a:bodyPr>
            <a:normAutofit/>
          </a:bodyPr>
          <a:lstStyle/>
          <a:p>
            <a:pPr algn="ctr"/>
            <a:r>
              <a:rPr lang="en-US" cap="none" dirty="0" smtClean="0">
                <a:solidFill>
                  <a:schemeClr val="bg1"/>
                </a:solidFill>
                <a:latin typeface="Times New Roman" panose="02020603050405020304" pitchFamily="18" charset="0"/>
                <a:cs typeface="Times New Roman" panose="02020603050405020304" pitchFamily="18" charset="0"/>
              </a:rPr>
              <a:t>Student’s Name</a:t>
            </a:r>
            <a:br>
              <a:rPr lang="en-US" cap="none" dirty="0" smtClean="0">
                <a:solidFill>
                  <a:schemeClr val="bg1"/>
                </a:solidFill>
                <a:latin typeface="Times New Roman" panose="02020603050405020304" pitchFamily="18" charset="0"/>
                <a:cs typeface="Times New Roman" panose="02020603050405020304" pitchFamily="18" charset="0"/>
              </a:rPr>
            </a:br>
            <a:r>
              <a:rPr lang="en-US" cap="none" dirty="0" smtClean="0">
                <a:solidFill>
                  <a:schemeClr val="bg1"/>
                </a:solidFill>
                <a:latin typeface="Times New Roman" panose="02020603050405020304" pitchFamily="18" charset="0"/>
                <a:cs typeface="Times New Roman" panose="02020603050405020304" pitchFamily="18" charset="0"/>
              </a:rPr>
              <a:t>Institution</a:t>
            </a:r>
            <a:br>
              <a:rPr lang="en-US" cap="none" dirty="0" smtClean="0">
                <a:solidFill>
                  <a:schemeClr val="bg1"/>
                </a:solidFill>
                <a:latin typeface="Times New Roman" panose="02020603050405020304" pitchFamily="18" charset="0"/>
                <a:cs typeface="Times New Roman" panose="02020603050405020304" pitchFamily="18" charset="0"/>
              </a:rPr>
            </a:br>
            <a:r>
              <a:rPr lang="en-US" cap="none" dirty="0" smtClean="0">
                <a:solidFill>
                  <a:schemeClr val="bg1"/>
                </a:solidFill>
                <a:latin typeface="Times New Roman" panose="02020603050405020304" pitchFamily="18" charset="0"/>
                <a:cs typeface="Times New Roman" panose="02020603050405020304" pitchFamily="18" charset="0"/>
              </a:rPr>
              <a:t>Course Title</a:t>
            </a:r>
            <a:br>
              <a:rPr lang="en-US" cap="none" dirty="0" smtClean="0">
                <a:solidFill>
                  <a:schemeClr val="bg1"/>
                </a:solidFill>
                <a:latin typeface="Times New Roman" panose="02020603050405020304" pitchFamily="18" charset="0"/>
                <a:cs typeface="Times New Roman" panose="02020603050405020304" pitchFamily="18" charset="0"/>
              </a:rPr>
            </a:br>
            <a:r>
              <a:rPr lang="en-US" cap="none" dirty="0" smtClean="0">
                <a:solidFill>
                  <a:schemeClr val="bg1"/>
                </a:solidFill>
                <a:latin typeface="Times New Roman" panose="02020603050405020304" pitchFamily="18" charset="0"/>
                <a:cs typeface="Times New Roman" panose="02020603050405020304" pitchFamily="18" charset="0"/>
              </a:rPr>
              <a:t>Assignment Title</a:t>
            </a:r>
            <a:br>
              <a:rPr lang="en-US" cap="none" dirty="0" smtClean="0">
                <a:solidFill>
                  <a:schemeClr val="bg1"/>
                </a:solidFill>
                <a:latin typeface="Times New Roman" panose="02020603050405020304" pitchFamily="18" charset="0"/>
                <a:cs typeface="Times New Roman" panose="02020603050405020304" pitchFamily="18" charset="0"/>
              </a:rPr>
            </a:br>
            <a:r>
              <a:rPr lang="en-US" cap="none" dirty="0" smtClean="0">
                <a:solidFill>
                  <a:schemeClr val="bg1"/>
                </a:solidFill>
                <a:latin typeface="Times New Roman" panose="02020603050405020304" pitchFamily="18" charset="0"/>
                <a:cs typeface="Times New Roman" panose="02020603050405020304" pitchFamily="18" charset="0"/>
              </a:rPr>
              <a:t>Date</a:t>
            </a:r>
            <a:br>
              <a:rPr lang="en-US" cap="none" dirty="0" smtClean="0">
                <a:solidFill>
                  <a:schemeClr val="bg1"/>
                </a:solidFill>
                <a:latin typeface="Times New Roman" panose="02020603050405020304" pitchFamily="18" charset="0"/>
                <a:cs typeface="Times New Roman" panose="02020603050405020304" pitchFamily="18" charset="0"/>
              </a:rPr>
            </a:br>
            <a:endParaRPr lang="en-US" cap="none" dirty="0">
              <a:solidFill>
                <a:schemeClr val="bg1"/>
              </a:solidFill>
            </a:endParaRPr>
          </a:p>
        </p:txBody>
      </p:sp>
    </p:spTree>
    <p:extLst>
      <p:ext uri="{BB962C8B-B14F-4D97-AF65-F5344CB8AC3E}">
        <p14:creationId xmlns:p14="http://schemas.microsoft.com/office/powerpoint/2010/main" val="17969747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000" dirty="0" smtClean="0">
                <a:latin typeface="Times New Roman" panose="02020603050405020304" pitchFamily="18" charset="0"/>
                <a:cs typeface="Times New Roman" panose="02020603050405020304" pitchFamily="18" charset="0"/>
              </a:rPr>
              <a:t>KEY STAKE HOLDERS TO ATTEND THE MEETING.</a:t>
            </a:r>
            <a:endParaRPr lang="en-US" sz="2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825625"/>
            <a:ext cx="5899484" cy="4351338"/>
          </a:xfrm>
        </p:spPr>
        <p:txBody>
          <a:bodyPr>
            <a:noAutofit/>
          </a:bodyPr>
          <a:lstStyle/>
          <a:p>
            <a:r>
              <a:rPr lang="en-US" sz="1600" dirty="0">
                <a:latin typeface="Times New Roman" panose="02020603050405020304" pitchFamily="18" charset="0"/>
                <a:cs typeface="Times New Roman" panose="02020603050405020304" pitchFamily="18" charset="0"/>
              </a:rPr>
              <a:t>Financial stakeholders and medical leaders will be the critical stakeholders attending the meeting on the telehealth technology project. </a:t>
            </a:r>
            <a:endParaRPr lang="en-US" sz="1600" dirty="0" smtClean="0">
              <a:latin typeface="Times New Roman" panose="02020603050405020304" pitchFamily="18" charset="0"/>
              <a:cs typeface="Times New Roman" panose="02020603050405020304" pitchFamily="18" charset="0"/>
            </a:endParaRPr>
          </a:p>
          <a:p>
            <a:r>
              <a:rPr lang="en-US" sz="1600" dirty="0" smtClean="0">
                <a:latin typeface="Times New Roman" panose="02020603050405020304" pitchFamily="18" charset="0"/>
                <a:cs typeface="Times New Roman" panose="02020603050405020304" pitchFamily="18" charset="0"/>
              </a:rPr>
              <a:t>The </a:t>
            </a:r>
            <a:r>
              <a:rPr lang="en-US" sz="1600" dirty="0">
                <a:latin typeface="Times New Roman" panose="02020603050405020304" pitchFamily="18" charset="0"/>
                <a:cs typeface="Times New Roman" panose="02020603050405020304" pitchFamily="18" charset="0"/>
              </a:rPr>
              <a:t>Chief officer, chief financial officer, and medical leaders </a:t>
            </a:r>
            <a:r>
              <a:rPr lang="en-US" sz="1600" dirty="0" smtClean="0">
                <a:latin typeface="Times New Roman" panose="02020603050405020304" pitchFamily="18" charset="0"/>
                <a:cs typeface="Times New Roman" panose="02020603050405020304" pitchFamily="18" charset="0"/>
              </a:rPr>
              <a:t>will greatly influence the project achievement </a:t>
            </a:r>
            <a:r>
              <a:rPr lang="en-US" sz="1600" dirty="0">
                <a:latin typeface="Times New Roman" panose="02020603050405020304" pitchFamily="18" charset="0"/>
                <a:cs typeface="Times New Roman" panose="02020603050405020304" pitchFamily="18" charset="0"/>
              </a:rPr>
              <a:t>factors</a:t>
            </a:r>
            <a:r>
              <a:rPr lang="en-US" sz="1600" dirty="0" smtClean="0">
                <a:latin typeface="Times New Roman" panose="02020603050405020304" pitchFamily="18" charset="0"/>
                <a:cs typeface="Times New Roman" panose="02020603050405020304" pitchFamily="18" charset="0"/>
              </a:rPr>
              <a:t>.</a:t>
            </a:r>
          </a:p>
          <a:p>
            <a:r>
              <a:rPr lang="en-US" sz="1600" dirty="0" smtClean="0">
                <a:latin typeface="Times New Roman" panose="02020603050405020304" pitchFamily="18" charset="0"/>
                <a:cs typeface="Times New Roman" panose="02020603050405020304" pitchFamily="18" charset="0"/>
              </a:rPr>
              <a:t>By </a:t>
            </a:r>
            <a:r>
              <a:rPr lang="en-US" sz="1600" dirty="0">
                <a:latin typeface="Times New Roman" panose="02020603050405020304" pitchFamily="18" charset="0"/>
                <a:cs typeface="Times New Roman" panose="02020603050405020304" pitchFamily="18" charset="0"/>
              </a:rPr>
              <a:t>engaging medical leaders, the information technology leaders will address concerns about the effects of the project and get feedback</a:t>
            </a:r>
            <a:r>
              <a:rPr lang="en-US" sz="1600" dirty="0" smtClean="0">
                <a:latin typeface="Times New Roman" panose="02020603050405020304" pitchFamily="18" charset="0"/>
                <a:cs typeface="Times New Roman" panose="02020603050405020304" pitchFamily="18" charset="0"/>
              </a:rPr>
              <a:t>.</a:t>
            </a:r>
          </a:p>
          <a:p>
            <a:r>
              <a:rPr lang="en-US" sz="1600" dirty="0" smtClean="0">
                <a:latin typeface="Times New Roman" panose="02020603050405020304" pitchFamily="18" charset="0"/>
                <a:cs typeface="Times New Roman" panose="02020603050405020304" pitchFamily="18" charset="0"/>
              </a:rPr>
              <a:t>The </a:t>
            </a:r>
            <a:r>
              <a:rPr lang="en-US" sz="1600" dirty="0">
                <a:latin typeface="Times New Roman" panose="02020603050405020304" pitchFamily="18" charset="0"/>
                <a:cs typeface="Times New Roman" panose="02020603050405020304" pitchFamily="18" charset="0"/>
              </a:rPr>
              <a:t>project will be championed by the chief medical officer in clinical leadership. </a:t>
            </a:r>
            <a:endParaRPr lang="en-US" sz="1600" dirty="0" smtClean="0">
              <a:latin typeface="Times New Roman" panose="02020603050405020304" pitchFamily="18" charset="0"/>
              <a:cs typeface="Times New Roman" panose="02020603050405020304" pitchFamily="18" charset="0"/>
            </a:endParaRPr>
          </a:p>
          <a:p>
            <a:r>
              <a:rPr lang="en-US" sz="1600" dirty="0" smtClean="0">
                <a:latin typeface="Times New Roman" panose="02020603050405020304" pitchFamily="18" charset="0"/>
                <a:cs typeface="Times New Roman" panose="02020603050405020304" pitchFamily="18" charset="0"/>
              </a:rPr>
              <a:t>Departmental </a:t>
            </a:r>
            <a:r>
              <a:rPr lang="en-US" sz="1600" dirty="0">
                <a:latin typeface="Times New Roman" panose="02020603050405020304" pitchFamily="18" charset="0"/>
                <a:cs typeface="Times New Roman" panose="02020603050405020304" pitchFamily="18" charset="0"/>
              </a:rPr>
              <a:t>leaders will assist staff in transit to the new telehealth technology (David, 2017). </a:t>
            </a:r>
            <a:endParaRPr lang="en-US" sz="1600" dirty="0" smtClean="0">
              <a:latin typeface="Times New Roman" panose="02020603050405020304" pitchFamily="18" charset="0"/>
              <a:cs typeface="Times New Roman" panose="02020603050405020304" pitchFamily="18" charset="0"/>
            </a:endParaRPr>
          </a:p>
          <a:p>
            <a:r>
              <a:rPr lang="en-US" sz="1600" dirty="0" smtClean="0">
                <a:latin typeface="Times New Roman" panose="02020603050405020304" pitchFamily="18" charset="0"/>
                <a:cs typeface="Times New Roman" panose="02020603050405020304" pitchFamily="18" charset="0"/>
              </a:rPr>
              <a:t>I </a:t>
            </a:r>
            <a:r>
              <a:rPr lang="en-US" sz="1600" dirty="0">
                <a:latin typeface="Times New Roman" panose="02020603050405020304" pitchFamily="18" charset="0"/>
                <a:cs typeface="Times New Roman" panose="02020603050405020304" pitchFamily="18" charset="0"/>
              </a:rPr>
              <a:t>have selected the stakeholders because they will assist </a:t>
            </a:r>
            <a:r>
              <a:rPr lang="en-US" sz="1600" dirty="0" smtClean="0">
                <a:latin typeface="Times New Roman" panose="02020603050405020304" pitchFamily="18" charset="0"/>
                <a:cs typeface="Times New Roman" panose="02020603050405020304" pitchFamily="18" charset="0"/>
              </a:rPr>
              <a:t>in attaining the objectives of the project. </a:t>
            </a:r>
            <a:endParaRPr lang="en-US" sz="16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6737685" y="1690688"/>
            <a:ext cx="4616116" cy="4486275"/>
          </a:xfrm>
          <a:prstGeom prst="rect">
            <a:avLst/>
          </a:prstGeom>
        </p:spPr>
      </p:pic>
    </p:spTree>
    <p:extLst>
      <p:ext uri="{BB962C8B-B14F-4D97-AF65-F5344CB8AC3E}">
        <p14:creationId xmlns:p14="http://schemas.microsoft.com/office/powerpoint/2010/main" val="34802814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400" dirty="0" smtClean="0">
                <a:latin typeface="Times New Roman" panose="02020603050405020304" pitchFamily="18" charset="0"/>
                <a:cs typeface="Times New Roman" panose="02020603050405020304" pitchFamily="18" charset="0"/>
              </a:rPr>
              <a:t>MEETING ANNOUNCEMENT AND AGENDA</a:t>
            </a:r>
            <a:endParaRPr lang="en-US" sz="1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54955" y="2603500"/>
            <a:ext cx="5354130" cy="3416300"/>
          </a:xfrm>
        </p:spPr>
        <p:txBody>
          <a:bodyPr>
            <a:normAutofit/>
          </a:bodyPr>
          <a:lstStyle/>
          <a:p>
            <a:r>
              <a:rPr lang="en-US" sz="1600" dirty="0">
                <a:latin typeface="Times New Roman" panose="02020603050405020304" pitchFamily="18" charset="0"/>
                <a:cs typeface="Times New Roman" panose="02020603050405020304" pitchFamily="18" charset="0"/>
              </a:rPr>
              <a:t>. The meeting will be held on 17th July </a:t>
            </a:r>
            <a:r>
              <a:rPr lang="en-US" sz="1600" dirty="0" smtClean="0">
                <a:latin typeface="Times New Roman" panose="02020603050405020304" pitchFamily="18" charset="0"/>
                <a:cs typeface="Times New Roman" panose="02020603050405020304" pitchFamily="18" charset="0"/>
              </a:rPr>
              <a:t>2020.</a:t>
            </a:r>
          </a:p>
          <a:p>
            <a:r>
              <a:rPr lang="en-US" sz="1600" dirty="0" smtClean="0">
                <a:latin typeface="Times New Roman" panose="02020603050405020304" pitchFamily="18" charset="0"/>
                <a:cs typeface="Times New Roman" panose="02020603050405020304" pitchFamily="18" charset="0"/>
              </a:rPr>
              <a:t>The </a:t>
            </a:r>
            <a:r>
              <a:rPr lang="en-US" sz="1600" dirty="0">
                <a:latin typeface="Times New Roman" panose="02020603050405020304" pitchFamily="18" charset="0"/>
                <a:cs typeface="Times New Roman" panose="02020603050405020304" pitchFamily="18" charset="0"/>
              </a:rPr>
              <a:t>chief executive officer, chief financial officer, board members, and medical leaders will be expected to attend</a:t>
            </a:r>
            <a:r>
              <a:rPr lang="en-US" sz="1600" dirty="0" smtClean="0">
                <a:latin typeface="Times New Roman" panose="02020603050405020304" pitchFamily="18" charset="0"/>
                <a:cs typeface="Times New Roman" panose="02020603050405020304" pitchFamily="18" charset="0"/>
              </a:rPr>
              <a:t>.</a:t>
            </a:r>
          </a:p>
          <a:p>
            <a:r>
              <a:rPr lang="en-US" sz="1600" dirty="0" smtClean="0">
                <a:latin typeface="Times New Roman" panose="02020603050405020304" pitchFamily="18" charset="0"/>
                <a:cs typeface="Times New Roman" panose="02020603050405020304" pitchFamily="18" charset="0"/>
              </a:rPr>
              <a:t>Agenda</a:t>
            </a:r>
            <a:r>
              <a:rPr lang="en-US" sz="1600" dirty="0">
                <a:latin typeface="Times New Roman" panose="02020603050405020304" pitchFamily="18" charset="0"/>
                <a:cs typeface="Times New Roman" panose="02020603050405020304" pitchFamily="18" charset="0"/>
              </a:rPr>
              <a:t>, one will be a discussion on the financial impact of the project</a:t>
            </a:r>
            <a:r>
              <a:rPr lang="en-US" sz="1600" dirty="0" smtClean="0">
                <a:latin typeface="Times New Roman" panose="02020603050405020304" pitchFamily="18" charset="0"/>
                <a:cs typeface="Times New Roman" panose="02020603050405020304" pitchFamily="18" charset="0"/>
              </a:rPr>
              <a:t>.</a:t>
            </a:r>
          </a:p>
          <a:p>
            <a:r>
              <a:rPr lang="en-US" sz="1600" dirty="0" smtClean="0">
                <a:latin typeface="Times New Roman" panose="02020603050405020304" pitchFamily="18" charset="0"/>
                <a:cs typeface="Times New Roman" panose="02020603050405020304" pitchFamily="18" charset="0"/>
              </a:rPr>
              <a:t>Plan </a:t>
            </a:r>
            <a:r>
              <a:rPr lang="en-US" sz="1600" dirty="0">
                <a:latin typeface="Times New Roman" panose="02020603050405020304" pitchFamily="18" charset="0"/>
                <a:cs typeface="Times New Roman" panose="02020603050405020304" pitchFamily="18" charset="0"/>
              </a:rPr>
              <a:t>two will involve championing the project within the department</a:t>
            </a:r>
            <a:r>
              <a:rPr lang="en-US" sz="1600" dirty="0" smtClean="0">
                <a:latin typeface="Times New Roman" panose="02020603050405020304" pitchFamily="18" charset="0"/>
                <a:cs typeface="Times New Roman" panose="02020603050405020304" pitchFamily="18" charset="0"/>
              </a:rPr>
              <a:t>.</a:t>
            </a:r>
          </a:p>
          <a:p>
            <a:r>
              <a:rPr lang="en-US" sz="1600" dirty="0" smtClean="0">
                <a:latin typeface="Times New Roman" panose="02020603050405020304" pitchFamily="18" charset="0"/>
                <a:cs typeface="Times New Roman" panose="02020603050405020304" pitchFamily="18" charset="0"/>
              </a:rPr>
              <a:t>Agenda </a:t>
            </a:r>
            <a:r>
              <a:rPr lang="en-US" sz="1600" dirty="0">
                <a:latin typeface="Times New Roman" panose="02020603050405020304" pitchFamily="18" charset="0"/>
                <a:cs typeface="Times New Roman" panose="02020603050405020304" pitchFamily="18" charset="0"/>
              </a:rPr>
              <a:t>three will touch on how to assist the nurses in transit to telehealth technology</a:t>
            </a:r>
            <a:r>
              <a:rPr lang="en-US" sz="1600" dirty="0" smtClean="0">
                <a:latin typeface="Times New Roman" panose="02020603050405020304" pitchFamily="18" charset="0"/>
                <a:cs typeface="Times New Roman" panose="02020603050405020304" pitchFamily="18" charset="0"/>
              </a:rPr>
              <a:t>.</a:t>
            </a:r>
          </a:p>
          <a:p>
            <a:r>
              <a:rPr lang="en-US" sz="1600" dirty="0" smtClean="0">
                <a:latin typeface="Times New Roman" panose="02020603050405020304" pitchFamily="18" charset="0"/>
                <a:cs typeface="Times New Roman" panose="02020603050405020304" pitchFamily="18" charset="0"/>
              </a:rPr>
              <a:t>Other </a:t>
            </a:r>
            <a:r>
              <a:rPr lang="en-US" sz="1600" dirty="0">
                <a:latin typeface="Times New Roman" panose="02020603050405020304" pitchFamily="18" charset="0"/>
                <a:cs typeface="Times New Roman" panose="02020603050405020304" pitchFamily="18" charset="0"/>
              </a:rPr>
              <a:t>issues of concern raised by the stakeholders in the adoption of the telehealth technology will be discussed </a:t>
            </a:r>
            <a:endParaRPr lang="en-US" sz="1600" dirty="0" smtClean="0">
              <a:latin typeface="Times New Roman" panose="02020603050405020304" pitchFamily="18" charset="0"/>
              <a:cs typeface="Times New Roman" panose="02020603050405020304" pitchFamily="18" charset="0"/>
            </a:endParaRPr>
          </a:p>
          <a:p>
            <a:endParaRPr lang="en-US" sz="1600" dirty="0" smtClean="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7050505" y="1680632"/>
            <a:ext cx="4572000" cy="4162927"/>
          </a:xfrm>
          <a:prstGeom prst="rect">
            <a:avLst/>
          </a:prstGeom>
        </p:spPr>
      </p:pic>
    </p:spTree>
    <p:extLst>
      <p:ext uri="{BB962C8B-B14F-4D97-AF65-F5344CB8AC3E}">
        <p14:creationId xmlns:p14="http://schemas.microsoft.com/office/powerpoint/2010/main" val="19259184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1400" dirty="0" smtClean="0">
                <a:latin typeface="Times New Roman" panose="02020603050405020304" pitchFamily="18" charset="0"/>
                <a:cs typeface="Times New Roman" panose="02020603050405020304" pitchFamily="18" charset="0"/>
              </a:rPr>
              <a:t>HOW TELEHEALTH WILL SUPPORT ENHANCED PATIENT OUTCOMES AND ORGANIZATIONAL EFFECTIVENESS. </a:t>
            </a:r>
            <a:endParaRPr lang="en-US" sz="1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54954" y="2603500"/>
            <a:ext cx="6015867" cy="3416300"/>
          </a:xfrm>
        </p:spPr>
        <p:txBody>
          <a:bodyPr>
            <a:normAutofit fontScale="92500" lnSpcReduction="20000"/>
          </a:bodyPr>
          <a:lstStyle/>
          <a:p>
            <a:r>
              <a:rPr lang="en-US" sz="1500" dirty="0" smtClean="0">
                <a:latin typeface="Times New Roman" panose="02020603050405020304" pitchFamily="18" charset="0"/>
                <a:cs typeface="Times New Roman" panose="02020603050405020304" pitchFamily="18" charset="0"/>
              </a:rPr>
              <a:t>Nurses will be offered with the opportunity to use new tools thus extending quality healthcare and improving patient outcome through improve effectiveness</a:t>
            </a:r>
          </a:p>
          <a:p>
            <a:r>
              <a:rPr lang="en-US" sz="1500" dirty="0" smtClean="0">
                <a:latin typeface="Times New Roman" panose="02020603050405020304" pitchFamily="18" charset="0"/>
                <a:cs typeface="Times New Roman" panose="02020603050405020304" pitchFamily="18" charset="0"/>
              </a:rPr>
              <a:t>Patients will gain opportune nursing attention, advancing outcomes and assisting in decreasing the cost of healthcare.</a:t>
            </a:r>
          </a:p>
          <a:p>
            <a:r>
              <a:rPr lang="en-US" sz="1500" dirty="0" smtClean="0">
                <a:latin typeface="Times New Roman" panose="02020603050405020304" pitchFamily="18" charset="0"/>
                <a:cs typeface="Times New Roman" panose="02020603050405020304" pitchFamily="18" charset="0"/>
              </a:rPr>
              <a:t>Innovative tools from telehealth technology will improve the access to healthcare facilities.</a:t>
            </a:r>
          </a:p>
          <a:p>
            <a:r>
              <a:rPr lang="en-US" sz="1500" dirty="0" smtClean="0">
                <a:latin typeface="Times New Roman" panose="02020603050405020304" pitchFamily="18" charset="0"/>
                <a:cs typeface="Times New Roman" panose="02020603050405020304" pitchFamily="18" charset="0"/>
              </a:rPr>
              <a:t>Patient monitoring will be improved in the hospital and even after discharge.</a:t>
            </a:r>
          </a:p>
          <a:p>
            <a:r>
              <a:rPr lang="en-US" sz="1500" dirty="0" smtClean="0">
                <a:latin typeface="Times New Roman" panose="02020603050405020304" pitchFamily="18" charset="0"/>
                <a:cs typeface="Times New Roman" panose="02020603050405020304" pitchFamily="18" charset="0"/>
              </a:rPr>
              <a:t>Patients will be able to connect with nurses and physician from any location for better care enhancing satisfaction (David, 2017).</a:t>
            </a:r>
          </a:p>
          <a:p>
            <a:r>
              <a:rPr lang="en-US" sz="1500" dirty="0" smtClean="0">
                <a:latin typeface="Times New Roman" panose="02020603050405020304" pitchFamily="18" charset="0"/>
                <a:cs typeface="Times New Roman" panose="02020603050405020304" pitchFamily="18" charset="0"/>
              </a:rPr>
              <a:t>The technology will reduce patient stress, make follow up easier and reduce financial and psychological burdens. </a:t>
            </a:r>
          </a:p>
          <a:p>
            <a:r>
              <a:rPr lang="en-US" sz="1500" dirty="0" smtClean="0">
                <a:latin typeface="Times New Roman" panose="02020603050405020304" pitchFamily="18" charset="0"/>
                <a:cs typeface="Times New Roman" panose="02020603050405020304" pitchFamily="18" charset="0"/>
              </a:rPr>
              <a:t>Nurses will be able to attend to many patients within a short time hence improving effectiveness. </a:t>
            </a:r>
          </a:p>
          <a:p>
            <a:endParaRPr lang="en-US" sz="12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3"/>
          <a:stretch>
            <a:fillRect/>
          </a:stretch>
        </p:blipFill>
        <p:spPr>
          <a:xfrm>
            <a:off x="8013032" y="2603500"/>
            <a:ext cx="3245518" cy="3416300"/>
          </a:xfrm>
          <a:prstGeom prst="rect">
            <a:avLst/>
          </a:prstGeom>
        </p:spPr>
      </p:pic>
    </p:spTree>
    <p:extLst>
      <p:ext uri="{BB962C8B-B14F-4D97-AF65-F5344CB8AC3E}">
        <p14:creationId xmlns:p14="http://schemas.microsoft.com/office/powerpoint/2010/main" val="18237789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1600" dirty="0" smtClean="0">
                <a:latin typeface="Times New Roman" panose="02020603050405020304" pitchFamily="18" charset="0"/>
                <a:cs typeface="Times New Roman" panose="02020603050405020304" pitchFamily="18" charset="0"/>
              </a:rPr>
              <a:t>OUTCOME MEASURES TO BE USED BY THE ORGANIZATION TO DETERMINE EFFECTIVENESS OF TELEHEALTH TECHNOLOGY</a:t>
            </a:r>
            <a:endParaRPr lang="en-US" sz="1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54954" y="2603500"/>
            <a:ext cx="5390225" cy="3654578"/>
          </a:xfrm>
        </p:spPr>
        <p:txBody>
          <a:bodyPr>
            <a:noAutofit/>
          </a:bodyPr>
          <a:lstStyle/>
          <a:p>
            <a:r>
              <a:rPr lang="en-US" sz="1400" dirty="0">
                <a:latin typeface="Times New Roman" panose="02020603050405020304" pitchFamily="18" charset="0"/>
                <a:cs typeface="Times New Roman" panose="02020603050405020304" pitchFamily="18" charset="0"/>
              </a:rPr>
              <a:t>Access to care involves the ability of telehealth to offer healthcare services to remote patients effectively. </a:t>
            </a:r>
            <a:endParaRPr lang="en-US" sz="1400" dirty="0" smtClean="0">
              <a:latin typeface="Times New Roman" panose="02020603050405020304" pitchFamily="18" charset="0"/>
              <a:cs typeface="Times New Roman" panose="02020603050405020304" pitchFamily="18" charset="0"/>
            </a:endParaRPr>
          </a:p>
          <a:p>
            <a:r>
              <a:rPr lang="en-US" sz="1400" dirty="0" smtClean="0">
                <a:latin typeface="Times New Roman" panose="02020603050405020304" pitchFamily="18" charset="0"/>
                <a:cs typeface="Times New Roman" panose="02020603050405020304" pitchFamily="18" charset="0"/>
              </a:rPr>
              <a:t>The </a:t>
            </a:r>
            <a:r>
              <a:rPr lang="en-US" sz="1400" dirty="0">
                <a:latin typeface="Times New Roman" panose="02020603050405020304" pitchFamily="18" charset="0"/>
                <a:cs typeface="Times New Roman" panose="02020603050405020304" pitchFamily="18" charset="0"/>
              </a:rPr>
              <a:t>ability to offer specialized feasibility services like emergency </a:t>
            </a:r>
            <a:r>
              <a:rPr lang="en-US" sz="1400" dirty="0" smtClean="0">
                <a:latin typeface="Times New Roman" panose="02020603050405020304" pitchFamily="18" charset="0"/>
                <a:cs typeface="Times New Roman" panose="02020603050405020304" pitchFamily="18" charset="0"/>
              </a:rPr>
              <a:t>care</a:t>
            </a:r>
          </a:p>
          <a:p>
            <a:r>
              <a:rPr lang="en-US" sz="1400" dirty="0" smtClean="0">
                <a:latin typeface="Times New Roman" panose="02020603050405020304" pitchFamily="18" charset="0"/>
                <a:cs typeface="Times New Roman" panose="02020603050405020304" pitchFamily="18" charset="0"/>
              </a:rPr>
              <a:t>Acceptability</a:t>
            </a:r>
            <a:r>
              <a:rPr lang="en-US" sz="1400" dirty="0">
                <a:latin typeface="Times New Roman" panose="02020603050405020304" pitchFamily="18" charset="0"/>
                <a:cs typeface="Times New Roman" panose="02020603050405020304" pitchFamily="18" charset="0"/>
              </a:rPr>
              <a:t>, accommodation, accessibility, availability, and affordability of care</a:t>
            </a:r>
            <a:r>
              <a:rPr lang="en-US" sz="1400" dirty="0" smtClean="0">
                <a:latin typeface="Times New Roman" panose="02020603050405020304" pitchFamily="18" charset="0"/>
                <a:cs typeface="Times New Roman" panose="02020603050405020304" pitchFamily="18" charset="0"/>
              </a:rPr>
              <a:t>.</a:t>
            </a:r>
          </a:p>
          <a:p>
            <a:r>
              <a:rPr lang="en-US" sz="1400" dirty="0" smtClean="0">
                <a:latin typeface="Times New Roman" panose="02020603050405020304" pitchFamily="18" charset="0"/>
                <a:cs typeface="Times New Roman" panose="02020603050405020304" pitchFamily="18" charset="0"/>
              </a:rPr>
              <a:t>The </a:t>
            </a:r>
            <a:r>
              <a:rPr lang="en-US" sz="1400" dirty="0">
                <a:latin typeface="Times New Roman" panose="02020603050405020304" pitchFamily="18" charset="0"/>
                <a:cs typeface="Times New Roman" panose="02020603050405020304" pitchFamily="18" charset="0"/>
              </a:rPr>
              <a:t>telehealth project's financial impact on patients, the broader community, patient caregivers, the more extensive healthcare system, and insurance providers</a:t>
            </a:r>
            <a:r>
              <a:rPr lang="en-US" sz="1400" dirty="0" smtClean="0">
                <a:latin typeface="Times New Roman" panose="02020603050405020304" pitchFamily="18" charset="0"/>
                <a:cs typeface="Times New Roman" panose="02020603050405020304" pitchFamily="18" charset="0"/>
              </a:rPr>
              <a:t>.</a:t>
            </a:r>
          </a:p>
          <a:p>
            <a:r>
              <a:rPr lang="en-US" sz="1400" dirty="0" smtClean="0">
                <a:latin typeface="Times New Roman" panose="02020603050405020304" pitchFamily="18" charset="0"/>
                <a:cs typeface="Times New Roman" panose="02020603050405020304" pitchFamily="18" charset="0"/>
              </a:rPr>
              <a:t>Friendliness </a:t>
            </a:r>
            <a:r>
              <a:rPr lang="en-US" sz="1400" dirty="0">
                <a:latin typeface="Times New Roman" panose="02020603050405020304" pitchFamily="18" charset="0"/>
                <a:cs typeface="Times New Roman" panose="02020603050405020304" pitchFamily="18" charset="0"/>
              </a:rPr>
              <a:t>and effectiveness of the project to patients, acre team members, and the community at large. </a:t>
            </a:r>
            <a:endParaRPr lang="en-US" sz="1400" dirty="0" smtClean="0">
              <a:latin typeface="Times New Roman" panose="02020603050405020304" pitchFamily="18" charset="0"/>
              <a:cs typeface="Times New Roman" panose="02020603050405020304" pitchFamily="18" charset="0"/>
            </a:endParaRPr>
          </a:p>
          <a:p>
            <a:r>
              <a:rPr lang="en-US" sz="1400" dirty="0" smtClean="0">
                <a:latin typeface="Times New Roman" panose="02020603050405020304" pitchFamily="18" charset="0"/>
                <a:cs typeface="Times New Roman" panose="02020603050405020304" pitchFamily="18" charset="0"/>
              </a:rPr>
              <a:t>Type </a:t>
            </a:r>
            <a:r>
              <a:rPr lang="en-US" sz="1400" dirty="0">
                <a:latin typeface="Times New Roman" panose="02020603050405020304" pitchFamily="18" charset="0"/>
                <a:cs typeface="Times New Roman" panose="02020603050405020304" pitchFamily="18" charset="0"/>
              </a:rPr>
              <a:t>of care provided, technology adopted, environmental and socioeconomic setting resulting in acceptance and effectiveness. </a:t>
            </a:r>
          </a:p>
        </p:txBody>
      </p:sp>
      <p:pic>
        <p:nvPicPr>
          <p:cNvPr id="4" name="Picture 3"/>
          <p:cNvPicPr>
            <a:picLocks noChangeAspect="1"/>
          </p:cNvPicPr>
          <p:nvPr/>
        </p:nvPicPr>
        <p:blipFill>
          <a:blip r:embed="rId3"/>
          <a:stretch>
            <a:fillRect/>
          </a:stretch>
        </p:blipFill>
        <p:spPr>
          <a:xfrm>
            <a:off x="6701589" y="2365222"/>
            <a:ext cx="5334000" cy="3892856"/>
          </a:xfrm>
          <a:prstGeom prst="rect">
            <a:avLst/>
          </a:prstGeom>
        </p:spPr>
      </p:pic>
    </p:spTree>
    <p:extLst>
      <p:ext uri="{BB962C8B-B14F-4D97-AF65-F5344CB8AC3E}">
        <p14:creationId xmlns:p14="http://schemas.microsoft.com/office/powerpoint/2010/main" val="13930739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207" y="913510"/>
            <a:ext cx="8761413" cy="706964"/>
          </a:xfrm>
        </p:spPr>
        <p:txBody>
          <a:bodyPr>
            <a:normAutofit/>
          </a:bodyPr>
          <a:lstStyle/>
          <a:p>
            <a:pPr algn="ctr"/>
            <a:r>
              <a:rPr lang="en-US" sz="1600" dirty="0" smtClean="0">
                <a:latin typeface="Times New Roman" panose="02020603050405020304" pitchFamily="18" charset="0"/>
                <a:cs typeface="Times New Roman" panose="02020603050405020304" pitchFamily="18" charset="0"/>
              </a:rPr>
              <a:t>PATINENT CONFIDENTIALITY AND PRIVACY CONCERNS ASSOCIATED WITH TELEHEALTH TECHNOLOGY</a:t>
            </a:r>
            <a:endParaRPr lang="en-US" sz="1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54955" y="2603500"/>
            <a:ext cx="5751172" cy="3416300"/>
          </a:xfrm>
        </p:spPr>
        <p:txBody>
          <a:bodyPr>
            <a:normAutofit/>
          </a:bodyPr>
          <a:lstStyle/>
          <a:p>
            <a:r>
              <a:rPr lang="en-US" sz="1400" dirty="0">
                <a:latin typeface="Times New Roman" panose="02020603050405020304" pitchFamily="18" charset="0"/>
                <a:cs typeface="Times New Roman" panose="02020603050405020304" pitchFamily="18" charset="0"/>
              </a:rPr>
              <a:t>Privacy and security concerns require the identifiable health information to be encrypted for reading by authorized individuals only</a:t>
            </a:r>
            <a:r>
              <a:rPr lang="en-US" sz="1400" dirty="0" smtClean="0">
                <a:latin typeface="Times New Roman" panose="02020603050405020304" pitchFamily="18" charset="0"/>
                <a:cs typeface="Times New Roman" panose="02020603050405020304" pitchFamily="18" charset="0"/>
              </a:rPr>
              <a:t>.</a:t>
            </a:r>
          </a:p>
          <a:p>
            <a:r>
              <a:rPr lang="en-US" sz="1400" dirty="0" smtClean="0">
                <a:latin typeface="Times New Roman" panose="02020603050405020304" pitchFamily="18" charset="0"/>
                <a:cs typeface="Times New Roman" panose="02020603050405020304" pitchFamily="18" charset="0"/>
              </a:rPr>
              <a:t>Any </a:t>
            </a:r>
            <a:r>
              <a:rPr lang="en-US" sz="1400" dirty="0">
                <a:latin typeface="Times New Roman" panose="02020603050405020304" pitchFamily="18" charset="0"/>
                <a:cs typeface="Times New Roman" panose="02020603050405020304" pitchFamily="18" charset="0"/>
              </a:rPr>
              <a:t>data gathered from in-person settings must be to deliver care through telehealth</a:t>
            </a:r>
            <a:r>
              <a:rPr lang="en-US" sz="1400" dirty="0" smtClean="0">
                <a:latin typeface="Times New Roman" panose="02020603050405020304" pitchFamily="18" charset="0"/>
                <a:cs typeface="Times New Roman" panose="02020603050405020304" pitchFamily="18" charset="0"/>
              </a:rPr>
              <a:t>.</a:t>
            </a:r>
          </a:p>
          <a:p>
            <a:r>
              <a:rPr lang="en-US" sz="1400" dirty="0" smtClean="0">
                <a:latin typeface="Times New Roman" panose="02020603050405020304" pitchFamily="18" charset="0"/>
                <a:cs typeface="Times New Roman" panose="02020603050405020304" pitchFamily="18" charset="0"/>
              </a:rPr>
              <a:t>Security </a:t>
            </a:r>
            <a:r>
              <a:rPr lang="en-US" sz="1400" dirty="0">
                <a:latin typeface="Times New Roman" panose="02020603050405020304" pitchFamily="18" charset="0"/>
                <a:cs typeface="Times New Roman" panose="02020603050405020304" pitchFamily="18" charset="0"/>
              </a:rPr>
              <a:t>and privacy during the collection, sharing, and storing patient data electronically (Hale &amp; </a:t>
            </a:r>
            <a:r>
              <a:rPr lang="en-US" sz="1400" dirty="0" err="1">
                <a:latin typeface="Times New Roman" panose="02020603050405020304" pitchFamily="18" charset="0"/>
                <a:cs typeface="Times New Roman" panose="02020603050405020304" pitchFamily="18" charset="0"/>
              </a:rPr>
              <a:t>Kvedar</a:t>
            </a:r>
            <a:r>
              <a:rPr lang="en-US" sz="1400" dirty="0">
                <a:latin typeface="Times New Roman" panose="02020603050405020304" pitchFamily="18" charset="0"/>
                <a:cs typeface="Times New Roman" panose="02020603050405020304" pitchFamily="18" charset="0"/>
              </a:rPr>
              <a:t>, 2014</a:t>
            </a:r>
            <a:r>
              <a:rPr lang="en-US" sz="1400" dirty="0" smtClean="0">
                <a:latin typeface="Times New Roman" panose="02020603050405020304" pitchFamily="18" charset="0"/>
                <a:cs typeface="Times New Roman" panose="02020603050405020304" pitchFamily="18" charset="0"/>
              </a:rPr>
              <a:t>).</a:t>
            </a:r>
          </a:p>
          <a:p>
            <a:r>
              <a:rPr lang="en-US" sz="1400" dirty="0" smtClean="0">
                <a:latin typeface="Times New Roman" panose="02020603050405020304" pitchFamily="18" charset="0"/>
                <a:cs typeface="Times New Roman" panose="02020603050405020304" pitchFamily="18" charset="0"/>
              </a:rPr>
              <a:t>Obligatory </a:t>
            </a:r>
            <a:r>
              <a:rPr lang="en-US" sz="1400" dirty="0">
                <a:latin typeface="Times New Roman" panose="02020603050405020304" pitchFamily="18" charset="0"/>
                <a:cs typeface="Times New Roman" panose="02020603050405020304" pitchFamily="18" charset="0"/>
              </a:rPr>
              <a:t>forwarding of medical records to care providers and restrictions on the use of the information without the patient’s consent</a:t>
            </a:r>
            <a:r>
              <a:rPr lang="en-US" sz="1400" dirty="0" smtClean="0">
                <a:latin typeface="Times New Roman" panose="02020603050405020304" pitchFamily="18" charset="0"/>
                <a:cs typeface="Times New Roman" panose="02020603050405020304" pitchFamily="18" charset="0"/>
              </a:rPr>
              <a:t>.</a:t>
            </a:r>
          </a:p>
          <a:p>
            <a:r>
              <a:rPr lang="en-US" sz="1400" dirty="0" smtClean="0">
                <a:latin typeface="Times New Roman" panose="02020603050405020304" pitchFamily="18" charset="0"/>
                <a:cs typeface="Times New Roman" panose="02020603050405020304" pitchFamily="18" charset="0"/>
              </a:rPr>
              <a:t>Making </a:t>
            </a:r>
            <a:r>
              <a:rPr lang="en-US" sz="1400" dirty="0">
                <a:latin typeface="Times New Roman" panose="02020603050405020304" pitchFamily="18" charset="0"/>
                <a:cs typeface="Times New Roman" panose="02020603050405020304" pitchFamily="18" charset="0"/>
              </a:rPr>
              <a:t>patients aware of probable privacy and security risks as an ethical obligation for confidentiality</a:t>
            </a:r>
            <a:r>
              <a:rPr lang="en-US" sz="1400" dirty="0" smtClean="0">
                <a:latin typeface="Times New Roman" panose="02020603050405020304" pitchFamily="18" charset="0"/>
                <a:cs typeface="Times New Roman" panose="02020603050405020304" pitchFamily="18" charset="0"/>
              </a:rPr>
              <a:t>.</a:t>
            </a:r>
          </a:p>
          <a:p>
            <a:r>
              <a:rPr lang="en-US" sz="1400" dirty="0" smtClean="0">
                <a:latin typeface="Times New Roman" panose="02020603050405020304" pitchFamily="18" charset="0"/>
                <a:cs typeface="Times New Roman" panose="02020603050405020304" pitchFamily="18" charset="0"/>
              </a:rPr>
              <a:t>Restriction </a:t>
            </a:r>
            <a:r>
              <a:rPr lang="en-US" sz="1400" dirty="0">
                <a:latin typeface="Times New Roman" panose="02020603050405020304" pitchFamily="18" charset="0"/>
                <a:cs typeface="Times New Roman" panose="02020603050405020304" pitchFamily="18" charset="0"/>
              </a:rPr>
              <a:t>on disclosure of information on the website and in-patient examination requirement.</a:t>
            </a:r>
            <a:endParaRPr lang="en-US" sz="1400" dirty="0" smtClean="0">
              <a:latin typeface="Times New Roman" panose="02020603050405020304" pitchFamily="18" charset="0"/>
              <a:cs typeface="Times New Roman" panose="02020603050405020304" pitchFamily="18" charset="0"/>
            </a:endParaRPr>
          </a:p>
          <a:p>
            <a:endParaRPr lang="en-US" sz="14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7916779" y="2117558"/>
            <a:ext cx="3140242" cy="3902242"/>
          </a:xfrm>
          <a:prstGeom prst="rect">
            <a:avLst/>
          </a:prstGeom>
        </p:spPr>
      </p:pic>
    </p:spTree>
    <p:extLst>
      <p:ext uri="{BB962C8B-B14F-4D97-AF65-F5344CB8AC3E}">
        <p14:creationId xmlns:p14="http://schemas.microsoft.com/office/powerpoint/2010/main" val="8537565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1600" dirty="0" smtClean="0">
                <a:latin typeface="Times New Roman" panose="02020603050405020304" pitchFamily="18" charset="0"/>
                <a:cs typeface="Times New Roman" panose="02020603050405020304" pitchFamily="18" charset="0"/>
              </a:rPr>
              <a:t>RESPONSIBILITIES OF STAFF FOR IMPLEMENTING ACTION PLAN</a:t>
            </a:r>
            <a:endParaRPr lang="en-US" sz="1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54954" y="2603500"/>
            <a:ext cx="5450383" cy="3416300"/>
          </a:xfrm>
        </p:spPr>
        <p:txBody>
          <a:bodyPr>
            <a:normAutofit/>
          </a:bodyPr>
          <a:lstStyle/>
          <a:p>
            <a:r>
              <a:rPr lang="en-US" sz="1400" dirty="0">
                <a:latin typeface="Times New Roman" panose="02020603050405020304" pitchFamily="18" charset="0"/>
                <a:cs typeface="Times New Roman" panose="02020603050405020304" pitchFamily="18" charset="0"/>
              </a:rPr>
              <a:t>Improving service approach to quicken social mechanisms connected to the normalization of telehealth technology</a:t>
            </a:r>
            <a:r>
              <a:rPr lang="en-US" sz="1400" dirty="0" smtClean="0">
                <a:latin typeface="Times New Roman" panose="02020603050405020304" pitchFamily="18" charset="0"/>
                <a:cs typeface="Times New Roman" panose="02020603050405020304" pitchFamily="18" charset="0"/>
              </a:rPr>
              <a:t>.</a:t>
            </a:r>
          </a:p>
          <a:p>
            <a:r>
              <a:rPr lang="en-US" sz="1400" dirty="0" smtClean="0">
                <a:latin typeface="Times New Roman" panose="02020603050405020304" pitchFamily="18" charset="0"/>
                <a:cs typeface="Times New Roman" panose="02020603050405020304" pitchFamily="18" charset="0"/>
              </a:rPr>
              <a:t>Employing </a:t>
            </a:r>
            <a:r>
              <a:rPr lang="en-US" sz="1400" dirty="0">
                <a:latin typeface="Times New Roman" panose="02020603050405020304" pitchFamily="18" charset="0"/>
                <a:cs typeface="Times New Roman" panose="02020603050405020304" pitchFamily="18" charset="0"/>
              </a:rPr>
              <a:t>the telehealth technology in the routine services for clinical and cost-effectiveness</a:t>
            </a:r>
            <a:r>
              <a:rPr lang="en-US" sz="1400" dirty="0" smtClean="0">
                <a:latin typeface="Times New Roman" panose="02020603050405020304" pitchFamily="18" charset="0"/>
                <a:cs typeface="Times New Roman" panose="02020603050405020304" pitchFamily="18" charset="0"/>
              </a:rPr>
              <a:t>.</a:t>
            </a:r>
          </a:p>
          <a:p>
            <a:r>
              <a:rPr lang="en-US" sz="1400" dirty="0" smtClean="0">
                <a:latin typeface="Times New Roman" panose="02020603050405020304" pitchFamily="18" charset="0"/>
                <a:cs typeface="Times New Roman" panose="02020603050405020304" pitchFamily="18" charset="0"/>
              </a:rPr>
              <a:t>Participating </a:t>
            </a:r>
            <a:r>
              <a:rPr lang="en-US" sz="1400" dirty="0">
                <a:latin typeface="Times New Roman" panose="02020603050405020304" pitchFamily="18" charset="0"/>
                <a:cs typeface="Times New Roman" panose="02020603050405020304" pitchFamily="18" charset="0"/>
              </a:rPr>
              <a:t>in training before interacting with patients through telehealth technology for successful implementation</a:t>
            </a:r>
            <a:r>
              <a:rPr lang="en-US" sz="1400" dirty="0" smtClean="0">
                <a:latin typeface="Times New Roman" panose="02020603050405020304" pitchFamily="18" charset="0"/>
                <a:cs typeface="Times New Roman" panose="02020603050405020304" pitchFamily="18" charset="0"/>
              </a:rPr>
              <a:t>.</a:t>
            </a:r>
          </a:p>
          <a:p>
            <a:r>
              <a:rPr lang="en-US" sz="1400" dirty="0" smtClean="0">
                <a:latin typeface="Times New Roman" panose="02020603050405020304" pitchFamily="18" charset="0"/>
                <a:cs typeface="Times New Roman" panose="02020603050405020304" pitchFamily="18" charset="0"/>
              </a:rPr>
              <a:t>Analyzing </a:t>
            </a:r>
            <a:r>
              <a:rPr lang="en-US" sz="1400" dirty="0">
                <a:latin typeface="Times New Roman" panose="02020603050405020304" pitchFamily="18" charset="0"/>
                <a:cs typeface="Times New Roman" panose="02020603050405020304" pitchFamily="18" charset="0"/>
              </a:rPr>
              <a:t>outcomes and identifying gaps and opportunities to improve the technology</a:t>
            </a:r>
            <a:r>
              <a:rPr lang="en-US" sz="1400" dirty="0" smtClean="0">
                <a:latin typeface="Times New Roman" panose="02020603050405020304" pitchFamily="18" charset="0"/>
                <a:cs typeface="Times New Roman" panose="02020603050405020304" pitchFamily="18" charset="0"/>
              </a:rPr>
              <a:t>.</a:t>
            </a:r>
          </a:p>
          <a:p>
            <a:r>
              <a:rPr lang="en-US" sz="1400" dirty="0" smtClean="0">
                <a:latin typeface="Times New Roman" panose="02020603050405020304" pitchFamily="18" charset="0"/>
                <a:cs typeface="Times New Roman" panose="02020603050405020304" pitchFamily="18" charset="0"/>
              </a:rPr>
              <a:t>Integrating </a:t>
            </a:r>
            <a:r>
              <a:rPr lang="en-US" sz="1400" dirty="0">
                <a:latin typeface="Times New Roman" panose="02020603050405020304" pitchFamily="18" charset="0"/>
                <a:cs typeface="Times New Roman" panose="02020603050405020304" pitchFamily="18" charset="0"/>
              </a:rPr>
              <a:t>telehealth technology with electronic medical records for better data understanding and efficiency</a:t>
            </a:r>
            <a:r>
              <a:rPr lang="en-US" sz="1400" dirty="0" smtClean="0">
                <a:latin typeface="Times New Roman" panose="02020603050405020304" pitchFamily="18" charset="0"/>
                <a:cs typeface="Times New Roman" panose="02020603050405020304" pitchFamily="18" charset="0"/>
              </a:rPr>
              <a:t>.</a:t>
            </a:r>
          </a:p>
          <a:p>
            <a:r>
              <a:rPr lang="en-US" sz="1400" dirty="0" smtClean="0">
                <a:latin typeface="Times New Roman" panose="02020603050405020304" pitchFamily="18" charset="0"/>
                <a:cs typeface="Times New Roman" panose="02020603050405020304" pitchFamily="18" charset="0"/>
              </a:rPr>
              <a:t>Developing </a:t>
            </a:r>
            <a:r>
              <a:rPr lang="en-US" sz="1400" dirty="0">
                <a:latin typeface="Times New Roman" panose="02020603050405020304" pitchFamily="18" charset="0"/>
                <a:cs typeface="Times New Roman" panose="02020603050405020304" pitchFamily="18" charset="0"/>
              </a:rPr>
              <a:t>an implementation timeline depends on the telemedicine program's objectives and the size of the healthcare facility. </a:t>
            </a:r>
          </a:p>
        </p:txBody>
      </p:sp>
      <p:pic>
        <p:nvPicPr>
          <p:cNvPr id="4" name="Picture 3"/>
          <p:cNvPicPr>
            <a:picLocks noChangeAspect="1"/>
          </p:cNvPicPr>
          <p:nvPr/>
        </p:nvPicPr>
        <p:blipFill>
          <a:blip r:embed="rId3"/>
          <a:stretch>
            <a:fillRect/>
          </a:stretch>
        </p:blipFill>
        <p:spPr>
          <a:xfrm>
            <a:off x="7339264" y="2430380"/>
            <a:ext cx="3826042" cy="3589420"/>
          </a:xfrm>
          <a:prstGeom prst="rect">
            <a:avLst/>
          </a:prstGeom>
        </p:spPr>
      </p:pic>
    </p:spTree>
    <p:extLst>
      <p:ext uri="{BB962C8B-B14F-4D97-AF65-F5344CB8AC3E}">
        <p14:creationId xmlns:p14="http://schemas.microsoft.com/office/powerpoint/2010/main" val="11636293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1600" dirty="0" smtClean="0">
                <a:latin typeface="Times New Roman" panose="02020603050405020304" pitchFamily="18" charset="0"/>
                <a:cs typeface="Times New Roman" panose="02020603050405020304" pitchFamily="18" charset="0"/>
              </a:rPr>
              <a:t>RESOURCES NEEDED TO IMPLEMENT AN ACTION PLAN</a:t>
            </a:r>
            <a:endParaRPr lang="en-US" sz="1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54955" y="2603500"/>
            <a:ext cx="5691014" cy="3416300"/>
          </a:xfrm>
        </p:spPr>
        <p:txBody>
          <a:bodyPr>
            <a:normAutofit/>
          </a:bodyPr>
          <a:lstStyle/>
          <a:p>
            <a:r>
              <a:rPr lang="en-US" sz="1400" dirty="0">
                <a:latin typeface="Times New Roman" panose="02020603050405020304" pitchFamily="18" charset="0"/>
                <a:cs typeface="Times New Roman" panose="02020603050405020304" pitchFamily="18" charset="0"/>
              </a:rPr>
              <a:t>Active identification of critical stakeholders and end-users of telehealth technology involved in the planning process</a:t>
            </a:r>
            <a:r>
              <a:rPr lang="en-US" sz="1400" dirty="0" smtClean="0">
                <a:latin typeface="Times New Roman" panose="02020603050405020304" pitchFamily="18" charset="0"/>
                <a:cs typeface="Times New Roman" panose="02020603050405020304" pitchFamily="18" charset="0"/>
              </a:rPr>
              <a:t>.</a:t>
            </a:r>
          </a:p>
          <a:p>
            <a:r>
              <a:rPr lang="en-US" sz="1400" dirty="0" smtClean="0">
                <a:latin typeface="Times New Roman" panose="02020603050405020304" pitchFamily="18" charset="0"/>
                <a:cs typeface="Times New Roman" panose="02020603050405020304" pitchFamily="18" charset="0"/>
              </a:rPr>
              <a:t>Description </a:t>
            </a:r>
            <a:r>
              <a:rPr lang="en-US" sz="1400" dirty="0">
                <a:latin typeface="Times New Roman" panose="02020603050405020304" pitchFamily="18" charset="0"/>
                <a:cs typeface="Times New Roman" panose="02020603050405020304" pitchFamily="18" charset="0"/>
              </a:rPr>
              <a:t>of the community vision and mission before implementing telehealth technology</a:t>
            </a:r>
            <a:r>
              <a:rPr lang="en-US" sz="1400" dirty="0" smtClean="0">
                <a:latin typeface="Times New Roman" panose="02020603050405020304" pitchFamily="18" charset="0"/>
                <a:cs typeface="Times New Roman" panose="02020603050405020304" pitchFamily="18" charset="0"/>
              </a:rPr>
              <a:t>.</a:t>
            </a:r>
          </a:p>
          <a:p>
            <a:r>
              <a:rPr lang="en-US" sz="1400" dirty="0" smtClean="0">
                <a:latin typeface="Times New Roman" panose="02020603050405020304" pitchFamily="18" charset="0"/>
                <a:cs typeface="Times New Roman" panose="02020603050405020304" pitchFamily="18" charset="0"/>
              </a:rPr>
              <a:t>Developing </a:t>
            </a:r>
            <a:r>
              <a:rPr lang="en-US" sz="1400" dirty="0">
                <a:latin typeface="Times New Roman" panose="02020603050405020304" pitchFamily="18" charset="0"/>
                <a:cs typeface="Times New Roman" panose="02020603050405020304" pitchFamily="18" charset="0"/>
              </a:rPr>
              <a:t>strategies on the implementation of the mission and objectives of telehealth technology. </a:t>
            </a:r>
            <a:endParaRPr lang="en-US" sz="1400" dirty="0" smtClean="0">
              <a:latin typeface="Times New Roman" panose="02020603050405020304" pitchFamily="18" charset="0"/>
              <a:cs typeface="Times New Roman" panose="02020603050405020304" pitchFamily="18" charset="0"/>
            </a:endParaRPr>
          </a:p>
          <a:p>
            <a:r>
              <a:rPr lang="en-US" sz="1400" dirty="0" smtClean="0">
                <a:latin typeface="Times New Roman" panose="02020603050405020304" pitchFamily="18" charset="0"/>
                <a:cs typeface="Times New Roman" panose="02020603050405020304" pitchFamily="18" charset="0"/>
              </a:rPr>
              <a:t>Networking </a:t>
            </a:r>
            <a:r>
              <a:rPr lang="en-US" sz="1400" dirty="0">
                <a:latin typeface="Times New Roman" panose="02020603050405020304" pitchFamily="18" charset="0"/>
                <a:cs typeface="Times New Roman" panose="02020603050405020304" pitchFamily="18" charset="0"/>
              </a:rPr>
              <a:t>and cooperation among the involved parties</a:t>
            </a:r>
            <a:r>
              <a:rPr lang="en-US" sz="1400" dirty="0" smtClean="0">
                <a:latin typeface="Times New Roman" panose="02020603050405020304" pitchFamily="18" charset="0"/>
                <a:cs typeface="Times New Roman" panose="02020603050405020304" pitchFamily="18" charset="0"/>
              </a:rPr>
              <a:t>.</a:t>
            </a:r>
          </a:p>
          <a:p>
            <a:r>
              <a:rPr lang="en-US" sz="1400" dirty="0" smtClean="0">
                <a:latin typeface="Times New Roman" panose="02020603050405020304" pitchFamily="18" charset="0"/>
                <a:cs typeface="Times New Roman" panose="02020603050405020304" pitchFamily="18" charset="0"/>
              </a:rPr>
              <a:t>Provision </a:t>
            </a:r>
            <a:r>
              <a:rPr lang="en-US" sz="1400" dirty="0">
                <a:latin typeface="Times New Roman" panose="02020603050405020304" pitchFamily="18" charset="0"/>
                <a:cs typeface="Times New Roman" panose="02020603050405020304" pitchFamily="18" charset="0"/>
              </a:rPr>
              <a:t>of the required financial resources</a:t>
            </a:r>
            <a:r>
              <a:rPr lang="en-US" sz="1400" dirty="0" smtClean="0">
                <a:latin typeface="Times New Roman" panose="02020603050405020304" pitchFamily="18" charset="0"/>
                <a:cs typeface="Times New Roman" panose="02020603050405020304" pitchFamily="18" charset="0"/>
              </a:rPr>
              <a:t>.</a:t>
            </a:r>
          </a:p>
          <a:p>
            <a:r>
              <a:rPr lang="en-US" sz="1400" dirty="0" smtClean="0">
                <a:latin typeface="Times New Roman" panose="02020603050405020304" pitchFamily="18" charset="0"/>
                <a:cs typeface="Times New Roman" panose="02020603050405020304" pitchFamily="18" charset="0"/>
              </a:rPr>
              <a:t>Provision </a:t>
            </a:r>
            <a:r>
              <a:rPr lang="en-US" sz="1400" dirty="0">
                <a:latin typeface="Times New Roman" panose="02020603050405020304" pitchFamily="18" charset="0"/>
                <a:cs typeface="Times New Roman" panose="02020603050405020304" pitchFamily="18" charset="0"/>
              </a:rPr>
              <a:t>of the necessary information systems and training of staff. </a:t>
            </a:r>
          </a:p>
        </p:txBody>
      </p:sp>
      <p:pic>
        <p:nvPicPr>
          <p:cNvPr id="4" name="Picture 3"/>
          <p:cNvPicPr>
            <a:picLocks noChangeAspect="1"/>
          </p:cNvPicPr>
          <p:nvPr/>
        </p:nvPicPr>
        <p:blipFill>
          <a:blip r:embed="rId3"/>
          <a:stretch>
            <a:fillRect/>
          </a:stretch>
        </p:blipFill>
        <p:spPr>
          <a:xfrm>
            <a:off x="7422482" y="2989847"/>
            <a:ext cx="2857500" cy="2821406"/>
          </a:xfrm>
          <a:prstGeom prst="rect">
            <a:avLst/>
          </a:prstGeom>
        </p:spPr>
      </p:pic>
    </p:spTree>
    <p:extLst>
      <p:ext uri="{BB962C8B-B14F-4D97-AF65-F5344CB8AC3E}">
        <p14:creationId xmlns:p14="http://schemas.microsoft.com/office/powerpoint/2010/main" val="9035834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1600" dirty="0" smtClean="0">
                <a:latin typeface="Times New Roman" panose="02020603050405020304" pitchFamily="18" charset="0"/>
                <a:cs typeface="Times New Roman" panose="02020603050405020304" pitchFamily="18" charset="0"/>
              </a:rPr>
              <a:t>ADVANTAGES OF TELEHEALTH TECHNOLOGY TO DOCTORS AND PATIENTS</a:t>
            </a:r>
            <a:endParaRPr lang="en-US" sz="1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54954" y="2603500"/>
            <a:ext cx="4920993" cy="3416300"/>
          </a:xfrm>
        </p:spPr>
        <p:txBody>
          <a:bodyPr>
            <a:normAutofit/>
          </a:bodyPr>
          <a:lstStyle/>
          <a:p>
            <a:r>
              <a:rPr lang="en-US" sz="1200" dirty="0">
                <a:latin typeface="Times New Roman" panose="02020603050405020304" pitchFamily="18" charset="0"/>
                <a:cs typeface="Times New Roman" panose="02020603050405020304" pitchFamily="18" charset="0"/>
              </a:rPr>
              <a:t>Telehealth technology will result in the improvement of customer-based care</a:t>
            </a:r>
            <a:r>
              <a:rPr lang="en-US" sz="1200" dirty="0" smtClean="0">
                <a:latin typeface="Times New Roman" panose="02020603050405020304" pitchFamily="18" charset="0"/>
                <a:cs typeface="Times New Roman" panose="02020603050405020304" pitchFamily="18" charset="0"/>
              </a:rPr>
              <a:t>.</a:t>
            </a:r>
          </a:p>
          <a:p>
            <a:r>
              <a:rPr lang="en-US" sz="1200" dirty="0" smtClean="0">
                <a:latin typeface="Times New Roman" panose="02020603050405020304" pitchFamily="18" charset="0"/>
                <a:cs typeface="Times New Roman" panose="02020603050405020304" pitchFamily="18" charset="0"/>
              </a:rPr>
              <a:t>Healthcare </a:t>
            </a:r>
            <a:r>
              <a:rPr lang="en-US" sz="1200" dirty="0">
                <a:latin typeface="Times New Roman" panose="02020603050405020304" pitchFamily="18" charset="0"/>
                <a:cs typeface="Times New Roman" panose="02020603050405020304" pitchFamily="18" charset="0"/>
              </a:rPr>
              <a:t>providers will be able to engage with patients with distant monitoring.  </a:t>
            </a:r>
            <a:endParaRPr lang="en-US" sz="1200" dirty="0" smtClean="0">
              <a:latin typeface="Times New Roman" panose="02020603050405020304" pitchFamily="18" charset="0"/>
              <a:cs typeface="Times New Roman" panose="02020603050405020304" pitchFamily="18" charset="0"/>
            </a:endParaRPr>
          </a:p>
          <a:p>
            <a:r>
              <a:rPr lang="en-US" sz="1200" dirty="0" smtClean="0">
                <a:latin typeface="Times New Roman" panose="02020603050405020304" pitchFamily="18" charset="0"/>
                <a:cs typeface="Times New Roman" panose="02020603050405020304" pitchFamily="18" charset="0"/>
              </a:rPr>
              <a:t>The </a:t>
            </a:r>
            <a:r>
              <a:rPr lang="en-US" sz="1200" dirty="0">
                <a:latin typeface="Times New Roman" panose="02020603050405020304" pitchFamily="18" charset="0"/>
                <a:cs typeface="Times New Roman" panose="02020603050405020304" pitchFamily="18" charset="0"/>
              </a:rPr>
              <a:t>access to care will be expanded to reach more patients</a:t>
            </a:r>
            <a:r>
              <a:rPr lang="en-US" sz="1200" dirty="0" smtClean="0">
                <a:latin typeface="Times New Roman" panose="02020603050405020304" pitchFamily="18" charset="0"/>
                <a:cs typeface="Times New Roman" panose="02020603050405020304" pitchFamily="18" charset="0"/>
              </a:rPr>
              <a:t>.</a:t>
            </a:r>
          </a:p>
          <a:p>
            <a:r>
              <a:rPr lang="en-US" sz="1200" dirty="0" smtClean="0">
                <a:latin typeface="Times New Roman" panose="02020603050405020304" pitchFamily="18" charset="0"/>
                <a:cs typeface="Times New Roman" panose="02020603050405020304" pitchFamily="18" charset="0"/>
              </a:rPr>
              <a:t>The </a:t>
            </a:r>
            <a:r>
              <a:rPr lang="en-US" sz="1200" dirty="0">
                <a:latin typeface="Times New Roman" panose="02020603050405020304" pitchFamily="18" charset="0"/>
                <a:cs typeface="Times New Roman" panose="02020603050405020304" pitchFamily="18" charset="0"/>
              </a:rPr>
              <a:t>clinical workflow will be excellent practice efficiency will increase</a:t>
            </a:r>
            <a:r>
              <a:rPr lang="en-US" sz="1200" dirty="0" smtClean="0">
                <a:latin typeface="Times New Roman" panose="02020603050405020304" pitchFamily="18" charset="0"/>
                <a:cs typeface="Times New Roman" panose="02020603050405020304" pitchFamily="18" charset="0"/>
              </a:rPr>
              <a:t>.</a:t>
            </a:r>
          </a:p>
          <a:p>
            <a:r>
              <a:rPr lang="en-US" sz="1200" dirty="0" smtClean="0">
                <a:latin typeface="Times New Roman" panose="02020603050405020304" pitchFamily="18" charset="0"/>
                <a:cs typeface="Times New Roman" panose="02020603050405020304" pitchFamily="18" charset="0"/>
              </a:rPr>
              <a:t>Telehealth </a:t>
            </a:r>
            <a:r>
              <a:rPr lang="en-US" sz="1200" dirty="0">
                <a:latin typeface="Times New Roman" panose="02020603050405020304" pitchFamily="18" charset="0"/>
                <a:cs typeface="Times New Roman" panose="02020603050405020304" pitchFamily="18" charset="0"/>
              </a:rPr>
              <a:t>technology is less time-consuming for the provider and patients, and it will result in increased practice revenue. </a:t>
            </a:r>
            <a:endParaRPr lang="en-US" sz="1200" dirty="0" smtClean="0">
              <a:latin typeface="Times New Roman" panose="02020603050405020304" pitchFamily="18" charset="0"/>
              <a:cs typeface="Times New Roman" panose="02020603050405020304" pitchFamily="18" charset="0"/>
            </a:endParaRPr>
          </a:p>
          <a:p>
            <a:r>
              <a:rPr lang="en-US" sz="1200" dirty="0" smtClean="0">
                <a:latin typeface="Times New Roman" panose="02020603050405020304" pitchFamily="18" charset="0"/>
                <a:cs typeface="Times New Roman" panose="02020603050405020304" pitchFamily="18" charset="0"/>
              </a:rPr>
              <a:t>The </a:t>
            </a:r>
            <a:r>
              <a:rPr lang="en-US" sz="1200" dirty="0">
                <a:latin typeface="Times New Roman" panose="02020603050405020304" pitchFamily="18" charset="0"/>
                <a:cs typeface="Times New Roman" panose="02020603050405020304" pitchFamily="18" charset="0"/>
              </a:rPr>
              <a:t>quality of healthcare, particularly in remote environments, will be improved. </a:t>
            </a:r>
          </a:p>
        </p:txBody>
      </p:sp>
      <p:pic>
        <p:nvPicPr>
          <p:cNvPr id="4" name="Picture 3"/>
          <p:cNvPicPr>
            <a:picLocks noChangeAspect="1"/>
          </p:cNvPicPr>
          <p:nvPr/>
        </p:nvPicPr>
        <p:blipFill>
          <a:blip r:embed="rId3"/>
          <a:stretch>
            <a:fillRect/>
          </a:stretch>
        </p:blipFill>
        <p:spPr>
          <a:xfrm>
            <a:off x="7050506" y="1952625"/>
            <a:ext cx="4391526" cy="4067175"/>
          </a:xfrm>
          <a:prstGeom prst="rect">
            <a:avLst/>
          </a:prstGeom>
        </p:spPr>
      </p:pic>
    </p:spTree>
    <p:extLst>
      <p:ext uri="{BB962C8B-B14F-4D97-AF65-F5344CB8AC3E}">
        <p14:creationId xmlns:p14="http://schemas.microsoft.com/office/powerpoint/2010/main" val="8430701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1600" dirty="0" smtClean="0">
                <a:latin typeface="Times New Roman" panose="02020603050405020304" pitchFamily="18" charset="0"/>
                <a:cs typeface="Times New Roman" panose="02020603050405020304" pitchFamily="18" charset="0"/>
              </a:rPr>
              <a:t>STEPS NEEDED TO DEPLOY TELEHEALTH TECHNOLOGY</a:t>
            </a:r>
            <a:endParaRPr lang="en-US" sz="1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54955" y="2603500"/>
            <a:ext cx="5919614" cy="3416300"/>
          </a:xfrm>
        </p:spPr>
        <p:txBody>
          <a:bodyPr>
            <a:normAutofit/>
          </a:bodyPr>
          <a:lstStyle/>
          <a:p>
            <a:r>
              <a:rPr lang="en-US" sz="1400" dirty="0">
                <a:latin typeface="Times New Roman" panose="02020603050405020304" pitchFamily="18" charset="0"/>
                <a:cs typeface="Times New Roman" panose="02020603050405020304" pitchFamily="18" charset="0"/>
              </a:rPr>
              <a:t>Assessment should be done on the capabilities followed by an analysis of the community needed to be sure of what to provide. </a:t>
            </a:r>
            <a:endParaRPr lang="en-US" sz="1400" dirty="0" smtClean="0">
              <a:latin typeface="Times New Roman" panose="02020603050405020304" pitchFamily="18" charset="0"/>
              <a:cs typeface="Times New Roman" panose="02020603050405020304" pitchFamily="18" charset="0"/>
            </a:endParaRPr>
          </a:p>
          <a:p>
            <a:r>
              <a:rPr lang="en-US" sz="1400" dirty="0" smtClean="0">
                <a:latin typeface="Times New Roman" panose="02020603050405020304" pitchFamily="18" charset="0"/>
                <a:cs typeface="Times New Roman" panose="02020603050405020304" pitchFamily="18" charset="0"/>
              </a:rPr>
              <a:t>Conduct </a:t>
            </a:r>
            <a:r>
              <a:rPr lang="en-US" sz="1400" dirty="0">
                <a:latin typeface="Times New Roman" panose="02020603050405020304" pitchFamily="18" charset="0"/>
                <a:cs typeface="Times New Roman" panose="02020603050405020304" pitchFamily="18" charset="0"/>
              </a:rPr>
              <a:t>self-assessment within the organization and identify the strengths and address the needs of the community</a:t>
            </a:r>
            <a:r>
              <a:rPr lang="en-US" sz="1400" dirty="0" smtClean="0">
                <a:latin typeface="Times New Roman" panose="02020603050405020304" pitchFamily="18" charset="0"/>
                <a:cs typeface="Times New Roman" panose="02020603050405020304" pitchFamily="18" charset="0"/>
              </a:rPr>
              <a:t>.</a:t>
            </a:r>
          </a:p>
          <a:p>
            <a:r>
              <a:rPr lang="en-US" sz="1400" dirty="0" smtClean="0">
                <a:latin typeface="Times New Roman" panose="02020603050405020304" pitchFamily="18" charset="0"/>
                <a:cs typeface="Times New Roman" panose="02020603050405020304" pitchFamily="18" charset="0"/>
              </a:rPr>
              <a:t>Alignment </a:t>
            </a:r>
            <a:r>
              <a:rPr lang="en-US" sz="1400" dirty="0">
                <a:latin typeface="Times New Roman" panose="02020603050405020304" pitchFamily="18" charset="0"/>
                <a:cs typeface="Times New Roman" panose="02020603050405020304" pitchFamily="18" charset="0"/>
              </a:rPr>
              <a:t>of the telehealth objectives with the mission of the healthcare facility</a:t>
            </a:r>
            <a:r>
              <a:rPr lang="en-US" sz="1400" dirty="0" smtClean="0">
                <a:latin typeface="Times New Roman" panose="02020603050405020304" pitchFamily="18" charset="0"/>
                <a:cs typeface="Times New Roman" panose="02020603050405020304" pitchFamily="18" charset="0"/>
              </a:rPr>
              <a:t>.</a:t>
            </a:r>
          </a:p>
          <a:p>
            <a:r>
              <a:rPr lang="en-US" sz="1400" dirty="0" smtClean="0">
                <a:latin typeface="Times New Roman" panose="02020603050405020304" pitchFamily="18" charset="0"/>
                <a:cs typeface="Times New Roman" panose="02020603050405020304" pitchFamily="18" charset="0"/>
              </a:rPr>
              <a:t>Development </a:t>
            </a:r>
            <a:r>
              <a:rPr lang="en-US" sz="1400" dirty="0">
                <a:latin typeface="Times New Roman" panose="02020603050405020304" pitchFamily="18" charset="0"/>
                <a:cs typeface="Times New Roman" panose="02020603050405020304" pitchFamily="18" charset="0"/>
              </a:rPr>
              <a:t>of an implementation timeline</a:t>
            </a:r>
            <a:r>
              <a:rPr lang="en-US" sz="1400" dirty="0" smtClean="0">
                <a:latin typeface="Times New Roman" panose="02020603050405020304" pitchFamily="18" charset="0"/>
                <a:cs typeface="Times New Roman" panose="02020603050405020304" pitchFamily="18" charset="0"/>
              </a:rPr>
              <a:t>.</a:t>
            </a:r>
          </a:p>
          <a:p>
            <a:r>
              <a:rPr lang="en-US" sz="1400" dirty="0" smtClean="0">
                <a:latin typeface="Times New Roman" panose="02020603050405020304" pitchFamily="18" charset="0"/>
                <a:cs typeface="Times New Roman" panose="02020603050405020304" pitchFamily="18" charset="0"/>
              </a:rPr>
              <a:t>Obtaining </a:t>
            </a:r>
            <a:r>
              <a:rPr lang="en-US" sz="1400" dirty="0">
                <a:latin typeface="Times New Roman" panose="02020603050405020304" pitchFamily="18" charset="0"/>
                <a:cs typeface="Times New Roman" panose="02020603050405020304" pitchFamily="18" charset="0"/>
              </a:rPr>
              <a:t>administrative support to get resources and motivate patients to use telehealth technology</a:t>
            </a:r>
            <a:r>
              <a:rPr lang="en-US" sz="1400" dirty="0" smtClean="0">
                <a:latin typeface="Times New Roman" panose="02020603050405020304" pitchFamily="18" charset="0"/>
                <a:cs typeface="Times New Roman" panose="02020603050405020304" pitchFamily="18" charset="0"/>
              </a:rPr>
              <a:t>.</a:t>
            </a:r>
          </a:p>
          <a:p>
            <a:r>
              <a:rPr lang="en-US" sz="1400" dirty="0" smtClean="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rPr>
              <a:t>Training healthcare providers, analyzing outcomes and integrating telehealth with other systems. </a:t>
            </a:r>
            <a:endParaRPr lang="en-US" sz="1400" dirty="0" smtClean="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7279105" y="2505575"/>
            <a:ext cx="4006516" cy="3245519"/>
          </a:xfrm>
          <a:prstGeom prst="rect">
            <a:avLst/>
          </a:prstGeom>
        </p:spPr>
      </p:pic>
    </p:spTree>
    <p:extLst>
      <p:ext uri="{BB962C8B-B14F-4D97-AF65-F5344CB8AC3E}">
        <p14:creationId xmlns:p14="http://schemas.microsoft.com/office/powerpoint/2010/main" val="39426164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1600" dirty="0" smtClean="0">
                <a:latin typeface="Times New Roman" panose="02020603050405020304" pitchFamily="18" charset="0"/>
                <a:cs typeface="Times New Roman" panose="02020603050405020304" pitchFamily="18" charset="0"/>
              </a:rPr>
              <a:t>PLAN FOR CHANGE AND COUNTERING POTENTIAL RESISTANCE</a:t>
            </a:r>
            <a:endParaRPr lang="en-US" sz="1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950417" y="2603500"/>
            <a:ext cx="6256499" cy="3416300"/>
          </a:xfrm>
        </p:spPr>
        <p:txBody>
          <a:bodyPr>
            <a:normAutofit/>
          </a:bodyPr>
          <a:lstStyle/>
          <a:p>
            <a:r>
              <a:rPr lang="en-US" sz="1400" dirty="0">
                <a:latin typeface="Times New Roman" panose="02020603050405020304" pitchFamily="18" charset="0"/>
                <a:cs typeface="Times New Roman" panose="02020603050405020304" pitchFamily="18" charset="0"/>
              </a:rPr>
              <a:t>The limitations to telehealth equipment, organizational and technological barriers to sharing patient data should be addressed</a:t>
            </a:r>
            <a:r>
              <a:rPr lang="en-US" sz="1400" dirty="0" smtClean="0">
                <a:latin typeface="Times New Roman" panose="02020603050405020304" pitchFamily="18" charset="0"/>
                <a:cs typeface="Times New Roman" panose="02020603050405020304" pitchFamily="18" charset="0"/>
              </a:rPr>
              <a:t>.</a:t>
            </a:r>
          </a:p>
          <a:p>
            <a:r>
              <a:rPr lang="en-US" sz="1400" dirty="0" smtClean="0">
                <a:latin typeface="Times New Roman" panose="02020603050405020304" pitchFamily="18" charset="0"/>
                <a:cs typeface="Times New Roman" panose="02020603050405020304" pitchFamily="18" charset="0"/>
              </a:rPr>
              <a:t>Engaging </a:t>
            </a:r>
            <a:r>
              <a:rPr lang="en-US" sz="1400" dirty="0">
                <a:latin typeface="Times New Roman" panose="02020603050405020304" pitchFamily="18" charset="0"/>
                <a:cs typeface="Times New Roman" panose="02020603050405020304" pitchFamily="18" charset="0"/>
              </a:rPr>
              <a:t>personnel and creating awareness among staff members and implementing change in several stages of the action plan</a:t>
            </a:r>
            <a:r>
              <a:rPr lang="en-US" sz="1400" dirty="0" smtClean="0">
                <a:latin typeface="Times New Roman" panose="02020603050405020304" pitchFamily="18" charset="0"/>
                <a:cs typeface="Times New Roman" panose="02020603050405020304" pitchFamily="18" charset="0"/>
              </a:rPr>
              <a:t>.</a:t>
            </a:r>
          </a:p>
          <a:p>
            <a:r>
              <a:rPr lang="en-US" sz="1400" dirty="0" smtClean="0">
                <a:latin typeface="Times New Roman" panose="02020603050405020304" pitchFamily="18" charset="0"/>
                <a:cs typeface="Times New Roman" panose="02020603050405020304" pitchFamily="18" charset="0"/>
              </a:rPr>
              <a:t>Improvement </a:t>
            </a:r>
            <a:r>
              <a:rPr lang="en-US" sz="1400" dirty="0">
                <a:latin typeface="Times New Roman" panose="02020603050405020304" pitchFamily="18" charset="0"/>
                <a:cs typeface="Times New Roman" panose="02020603050405020304" pitchFamily="18" charset="0"/>
              </a:rPr>
              <a:t>in the efficiency of resources to support service delivery (Taylor et al. 2015). </a:t>
            </a:r>
            <a:endParaRPr lang="en-US" sz="1400" dirty="0" smtClean="0">
              <a:latin typeface="Times New Roman" panose="02020603050405020304" pitchFamily="18" charset="0"/>
              <a:cs typeface="Times New Roman" panose="02020603050405020304" pitchFamily="18" charset="0"/>
            </a:endParaRPr>
          </a:p>
          <a:p>
            <a:r>
              <a:rPr lang="en-US" sz="1400" dirty="0" smtClean="0">
                <a:latin typeface="Times New Roman" panose="02020603050405020304" pitchFamily="18" charset="0"/>
                <a:cs typeface="Times New Roman" panose="02020603050405020304" pitchFamily="18" charset="0"/>
              </a:rPr>
              <a:t>Providing </a:t>
            </a:r>
            <a:r>
              <a:rPr lang="en-US" sz="1400" dirty="0">
                <a:latin typeface="Times New Roman" panose="02020603050405020304" pitchFamily="18" charset="0"/>
                <a:cs typeface="Times New Roman" panose="02020603050405020304" pitchFamily="18" charset="0"/>
              </a:rPr>
              <a:t>solutions to challenges during the assessment of the suitability of telehealth for patients and effectively engaging employees</a:t>
            </a:r>
            <a:r>
              <a:rPr lang="en-US" sz="1400" dirty="0" smtClean="0">
                <a:latin typeface="Times New Roman" panose="02020603050405020304" pitchFamily="18" charset="0"/>
                <a:cs typeface="Times New Roman" panose="02020603050405020304" pitchFamily="18" charset="0"/>
              </a:rPr>
              <a:t>.</a:t>
            </a:r>
          </a:p>
          <a:p>
            <a:r>
              <a:rPr lang="en-US" sz="1400" dirty="0" smtClean="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rPr>
              <a:t>Addressing increased workload and issues related to patient care and job roles</a:t>
            </a:r>
            <a:r>
              <a:rPr lang="en-US" sz="1400" dirty="0" smtClean="0">
                <a:latin typeface="Times New Roman" panose="02020603050405020304" pitchFamily="18" charset="0"/>
                <a:cs typeface="Times New Roman" panose="02020603050405020304" pitchFamily="18" charset="0"/>
              </a:rPr>
              <a:t>.</a:t>
            </a:r>
          </a:p>
          <a:p>
            <a:r>
              <a:rPr lang="en-US" sz="1400" dirty="0" smtClean="0">
                <a:latin typeface="Times New Roman" panose="02020603050405020304" pitchFamily="18" charset="0"/>
                <a:cs typeface="Times New Roman" panose="02020603050405020304" pitchFamily="18" charset="0"/>
              </a:rPr>
              <a:t>Ensuring </a:t>
            </a:r>
            <a:r>
              <a:rPr lang="en-US" sz="1400" dirty="0">
                <a:latin typeface="Times New Roman" panose="02020603050405020304" pitchFamily="18" charset="0"/>
                <a:cs typeface="Times New Roman" panose="02020603050405020304" pitchFamily="18" charset="0"/>
              </a:rPr>
              <a:t>adequate training of staff and communicating change effectively. </a:t>
            </a:r>
          </a:p>
        </p:txBody>
      </p:sp>
      <p:pic>
        <p:nvPicPr>
          <p:cNvPr id="4" name="Picture 3"/>
          <p:cNvPicPr>
            <a:picLocks noChangeAspect="1"/>
          </p:cNvPicPr>
          <p:nvPr/>
        </p:nvPicPr>
        <p:blipFill>
          <a:blip r:embed="rId3"/>
          <a:stretch>
            <a:fillRect/>
          </a:stretch>
        </p:blipFill>
        <p:spPr>
          <a:xfrm>
            <a:off x="7122694" y="2237873"/>
            <a:ext cx="4624137" cy="3870379"/>
          </a:xfrm>
          <a:prstGeom prst="rect">
            <a:avLst/>
          </a:prstGeom>
        </p:spPr>
      </p:pic>
    </p:spTree>
    <p:extLst>
      <p:ext uri="{BB962C8B-B14F-4D97-AF65-F5344CB8AC3E}">
        <p14:creationId xmlns:p14="http://schemas.microsoft.com/office/powerpoint/2010/main" val="6790188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1400" dirty="0" smtClean="0">
                <a:latin typeface="Times New Roman" panose="02020603050405020304" pitchFamily="18" charset="0"/>
                <a:cs typeface="Times New Roman" panose="02020603050405020304" pitchFamily="18" charset="0"/>
              </a:rPr>
              <a:t>REFERENCES </a:t>
            </a:r>
            <a:endParaRPr lang="en-US" sz="1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1400" dirty="0">
                <a:latin typeface="Times New Roman" panose="02020603050405020304" pitchFamily="18" charset="0"/>
                <a:cs typeface="Times New Roman" panose="02020603050405020304" pitchFamily="18" charset="0"/>
              </a:rPr>
              <a:t>David </a:t>
            </a:r>
            <a:r>
              <a:rPr lang="en-US" sz="1400" dirty="0" err="1">
                <a:latin typeface="Times New Roman" panose="02020603050405020304" pitchFamily="18" charset="0"/>
                <a:cs typeface="Times New Roman" panose="02020603050405020304" pitchFamily="18" charset="0"/>
              </a:rPr>
              <a:t>Kushan</a:t>
            </a:r>
            <a:r>
              <a:rPr lang="en-US" sz="1400" dirty="0">
                <a:latin typeface="Times New Roman" panose="02020603050405020304" pitchFamily="18" charset="0"/>
                <a:cs typeface="Times New Roman" panose="02020603050405020304" pitchFamily="18" charset="0"/>
              </a:rPr>
              <a:t>. (2017). How to Identify Key Stakeholders for a Healthcare IT Project. Retrieved from https://www.healthcareis.com/blog/how-to-identify-key-stakeholders-for-a-healthcare-it-project</a:t>
            </a:r>
          </a:p>
          <a:p>
            <a:r>
              <a:rPr lang="en-US" sz="1400" dirty="0">
                <a:latin typeface="Times New Roman" panose="02020603050405020304" pitchFamily="18" charset="0"/>
                <a:cs typeface="Times New Roman" panose="02020603050405020304" pitchFamily="18" charset="0"/>
              </a:rPr>
              <a:t>Hale, T. M., &amp; </a:t>
            </a:r>
            <a:r>
              <a:rPr lang="en-US" sz="1400" dirty="0" err="1">
                <a:latin typeface="Times New Roman" panose="02020603050405020304" pitchFamily="18" charset="0"/>
                <a:cs typeface="Times New Roman" panose="02020603050405020304" pitchFamily="18" charset="0"/>
              </a:rPr>
              <a:t>Kvedar</a:t>
            </a:r>
            <a:r>
              <a:rPr lang="en-US" sz="1400" dirty="0">
                <a:latin typeface="Times New Roman" panose="02020603050405020304" pitchFamily="18" charset="0"/>
                <a:cs typeface="Times New Roman" panose="02020603050405020304" pitchFamily="18" charset="0"/>
              </a:rPr>
              <a:t>, J. C. (2014). Privacy and security concerns in telehealth. </a:t>
            </a:r>
            <a:r>
              <a:rPr lang="en-US" sz="1400" i="1" dirty="0">
                <a:latin typeface="Times New Roman" panose="02020603050405020304" pitchFamily="18" charset="0"/>
                <a:cs typeface="Times New Roman" panose="02020603050405020304" pitchFamily="18" charset="0"/>
              </a:rPr>
              <a:t>AMA Journal of Ethics</a:t>
            </a:r>
            <a:r>
              <a:rPr lang="en-US" sz="1400" dirty="0">
                <a:latin typeface="Times New Roman" panose="02020603050405020304" pitchFamily="18" charset="0"/>
                <a:cs typeface="Times New Roman" panose="02020603050405020304" pitchFamily="18" charset="0"/>
              </a:rPr>
              <a:t>, </a:t>
            </a:r>
            <a:r>
              <a:rPr lang="en-US" sz="1400" i="1" dirty="0">
                <a:latin typeface="Times New Roman" panose="02020603050405020304" pitchFamily="18" charset="0"/>
                <a:cs typeface="Times New Roman" panose="02020603050405020304" pitchFamily="18" charset="0"/>
              </a:rPr>
              <a:t>16</a:t>
            </a:r>
            <a:r>
              <a:rPr lang="en-US" sz="1400" dirty="0">
                <a:latin typeface="Times New Roman" panose="02020603050405020304" pitchFamily="18" charset="0"/>
                <a:cs typeface="Times New Roman" panose="02020603050405020304" pitchFamily="18" charset="0"/>
              </a:rPr>
              <a:t>(12), </a:t>
            </a:r>
            <a:r>
              <a:rPr lang="en-US" sz="1400" dirty="0" smtClean="0">
                <a:latin typeface="Times New Roman" panose="02020603050405020304" pitchFamily="18" charset="0"/>
                <a:cs typeface="Times New Roman" panose="02020603050405020304" pitchFamily="18" charset="0"/>
              </a:rPr>
              <a:t>981-985</a:t>
            </a:r>
          </a:p>
          <a:p>
            <a:r>
              <a:rPr lang="en-US" sz="1400" dirty="0">
                <a:latin typeface="Times New Roman" panose="02020603050405020304" pitchFamily="18" charset="0"/>
                <a:cs typeface="Times New Roman" panose="02020603050405020304" pitchFamily="18" charset="0"/>
              </a:rPr>
              <a:t>Taylor, J., Coates, E., </a:t>
            </a:r>
            <a:r>
              <a:rPr lang="en-US" sz="1400" dirty="0" err="1">
                <a:latin typeface="Times New Roman" panose="02020603050405020304" pitchFamily="18" charset="0"/>
                <a:cs typeface="Times New Roman" panose="02020603050405020304" pitchFamily="18" charset="0"/>
              </a:rPr>
              <a:t>Wessels</a:t>
            </a:r>
            <a:r>
              <a:rPr lang="en-US" sz="1400" dirty="0">
                <a:latin typeface="Times New Roman" panose="02020603050405020304" pitchFamily="18" charset="0"/>
                <a:cs typeface="Times New Roman" panose="02020603050405020304" pitchFamily="18" charset="0"/>
              </a:rPr>
              <a:t>, B., Mountain, G., &amp; Hawley, M. S. (2015). Implementing solutions to improve and expand telehealth adoption: participatory action research in four community healthcare settings. </a:t>
            </a:r>
            <a:r>
              <a:rPr lang="en-US" sz="1400" i="1" dirty="0">
                <a:latin typeface="Times New Roman" panose="02020603050405020304" pitchFamily="18" charset="0"/>
                <a:cs typeface="Times New Roman" panose="02020603050405020304" pitchFamily="18" charset="0"/>
              </a:rPr>
              <a:t>BMC health services research</a:t>
            </a:r>
            <a:r>
              <a:rPr lang="en-US" sz="1400" dirty="0">
                <a:latin typeface="Times New Roman" panose="02020603050405020304" pitchFamily="18" charset="0"/>
                <a:cs typeface="Times New Roman" panose="02020603050405020304" pitchFamily="18" charset="0"/>
              </a:rPr>
              <a:t>, </a:t>
            </a:r>
            <a:r>
              <a:rPr lang="en-US" sz="1400" i="1" dirty="0">
                <a:latin typeface="Times New Roman" panose="02020603050405020304" pitchFamily="18" charset="0"/>
                <a:cs typeface="Times New Roman" panose="02020603050405020304" pitchFamily="18" charset="0"/>
              </a:rPr>
              <a:t>15</a:t>
            </a:r>
            <a:r>
              <a:rPr lang="en-US" sz="1400" dirty="0">
                <a:latin typeface="Times New Roman" panose="02020603050405020304" pitchFamily="18" charset="0"/>
                <a:cs typeface="Times New Roman" panose="02020603050405020304" pitchFamily="18" charset="0"/>
              </a:rPr>
              <a:t>(1), 529</a:t>
            </a:r>
            <a:r>
              <a:rPr lang="en-US" sz="1400" dirty="0" smtClean="0">
                <a:latin typeface="Times New Roman" panose="02020603050405020304" pitchFamily="18" charset="0"/>
                <a:cs typeface="Times New Roman" panose="02020603050405020304" pitchFamily="18" charset="0"/>
              </a:rPr>
              <a:t>.</a:t>
            </a:r>
          </a:p>
          <a:p>
            <a:pPr marL="0" indent="0">
              <a:buNone/>
            </a:pP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9568816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0</TotalTime>
  <Words>2050</Words>
  <Application>Microsoft Office PowerPoint</Application>
  <PresentationFormat>Widescreen</PresentationFormat>
  <Paragraphs>98</Paragraphs>
  <Slides>12</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Century Gothic</vt:lpstr>
      <vt:lpstr>Times New Roman</vt:lpstr>
      <vt:lpstr>Wingdings 3</vt:lpstr>
      <vt:lpstr>Ion Boardroom</vt:lpstr>
      <vt:lpstr>KEY ASPECTS OF A PLAN TO ADOPT TELEHEALTH TECHNOLOGY TO SUPPORT AND ENHACE PATIENT CARE </vt:lpstr>
      <vt:lpstr>KEY STAKE HOLDERS TO ATTEND THE MEETING.</vt:lpstr>
      <vt:lpstr>MEETING ANNOUNCEMENT AND AGENDA</vt:lpstr>
      <vt:lpstr>HOW TELEHEALTH WILL SUPPORT ENHANCED PATIENT OUTCOMES AND ORGANIZATIONAL EFFECTIVENESS. </vt:lpstr>
      <vt:lpstr>OUTCOME MEASURES TO BE USED BY THE ORGANIZATION TO DETERMINE EFFECTIVENESS OF TELEHEALTH TECHNOLOGY</vt:lpstr>
      <vt:lpstr>PATINENT CONFIDENTIALITY AND PRIVACY CONCERNS ASSOCIATED WITH TELEHEALTH TECHNOLOGY</vt:lpstr>
      <vt:lpstr>RESPONSIBILITIES OF STAFF FOR IMPLEMENTING ACTION PLAN</vt:lpstr>
      <vt:lpstr>RESOURCES NEEDED TO IMPLEMENT AN ACTION PLAN</vt:lpstr>
      <vt:lpstr>ADVANTAGES OF TELEHEALTH TECHNOLOGY TO DOCTORS AND PATIENTS</vt:lpstr>
      <vt:lpstr>STEPS NEEDED TO DEPLOY TELEHEALTH TECHNOLOGY</vt:lpstr>
      <vt:lpstr>PLAN FOR CHANGE AND COUNTERING POTENTIAL RESISTANCE</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2020-06-13T18:00:57Z</dcterms:created>
  <dcterms:modified xsi:type="dcterms:W3CDTF">2020-06-13T18:37:11Z</dcterms:modified>
</cp:coreProperties>
</file>